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9" name="Shape 49"/>
          <p:cNvSpPr/>
          <p:nvPr>
            <p:ph type="sldImg"/>
          </p:nvPr>
        </p:nvSpPr>
        <p:spPr>
          <a:xfrm>
            <a:off x="1143000" y="685800"/>
            <a:ext cx="4572000" cy="3429000"/>
          </a:xfrm>
          <a:prstGeom prst="rect">
            <a:avLst/>
          </a:prstGeom>
        </p:spPr>
        <p:txBody>
          <a:bodyPr/>
          <a:lstStyle/>
          <a:p>
            <a:pPr/>
          </a:p>
        </p:txBody>
      </p:sp>
      <p:sp>
        <p:nvSpPr>
          <p:cNvPr id="50" name="Shape 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lgn="just">
              <a:defRPr sz="1500"/>
            </a:pPr>
            <a:r>
              <a:t>Process of formation of sperms is called spermatogenesis and the process of formation of ovum is called oogenesis.</a:t>
            </a:r>
          </a:p>
          <a:p>
            <a:pPr algn="just">
              <a:defRPr sz="1500"/>
            </a:pPr>
            <a:r>
              <a:t>Spermatogenesis takes place in the testes and oogenesis takes place in the ovaries.</a:t>
            </a:r>
          </a:p>
          <a:p>
            <a:pPr algn="just">
              <a:defRPr sz="1500"/>
            </a:pPr>
            <a:r>
              <a:t>No polar bodies are formed in spermatogenesis. Two polar bodies are formed in oogenesis.</a:t>
            </a:r>
          </a:p>
          <a:p>
            <a:pPr algn="just">
              <a:defRPr sz="1500"/>
            </a:pPr>
            <a:r>
              <a:t>Spermatogenesis takes 74 days to complete while oogenesis takes days to years.</a:t>
            </a:r>
          </a:p>
          <a:p>
            <a:pPr algn="just">
              <a:defRPr sz="1500"/>
            </a:pPr>
            <a:r>
              <a:t>All stages of spermatogenesis are completed inside the testis while some processes of oogenesis is carried out outside ovaries.</a:t>
            </a:r>
          </a:p>
          <a:p>
            <a:pPr algn="just">
              <a:defRPr sz="1500"/>
            </a:pPr>
            <a:r>
              <a:t>The growth phase is short in spermatogenesis but long in oogenesis.</a:t>
            </a:r>
          </a:p>
          <a:p>
            <a:pPr algn="just">
              <a:defRPr sz="1500"/>
            </a:pPr>
            <a:r>
              <a:t>Spermatogenesis form motile make gametes but oogenesis form non-motile gametes.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lgn="just">
              <a:defRPr sz="1500"/>
            </a:pPr>
            <a:r>
              <a:t>Process of formation of sperms is called spermatogenesis and the process of formation of ovum is called oogenesis.</a:t>
            </a:r>
          </a:p>
          <a:p>
            <a:pPr algn="just">
              <a:defRPr sz="1500"/>
            </a:pPr>
            <a:r>
              <a:t>Spermatogenesis takes place in the testes and oogenesis takes place in the ovaries.</a:t>
            </a:r>
          </a:p>
          <a:p>
            <a:pPr algn="just">
              <a:defRPr sz="1500"/>
            </a:pPr>
            <a:r>
              <a:t>No polar bodies are formed in spermatogenesis. Two polar bodies are formed in oogenesis.</a:t>
            </a:r>
          </a:p>
          <a:p>
            <a:pPr algn="just">
              <a:defRPr sz="1500"/>
            </a:pPr>
            <a:r>
              <a:t>Spermatogenesis takes 74 days to complete while oogenesis takes days to years.</a:t>
            </a:r>
          </a:p>
          <a:p>
            <a:pPr algn="just">
              <a:defRPr sz="1500"/>
            </a:pPr>
            <a:r>
              <a:t>All stages of spermatogenesis are completed inside the testis while some processes of oogenesis is carried out outside ovaries.</a:t>
            </a:r>
          </a:p>
          <a:p>
            <a:pPr algn="just">
              <a:defRPr sz="1500"/>
            </a:pPr>
            <a:r>
              <a:t>The growth phase is short in spermatogenesis but long in oogenesis.</a:t>
            </a:r>
          </a:p>
          <a:p>
            <a:pPr algn="just">
              <a:defRPr sz="1500"/>
            </a:pPr>
            <a:r>
              <a:t>Spermatogenesis form motile make gametes but oogenesis form non-motile gametes.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xfrm>
            <a:off x="8305800" y="6324600"/>
            <a:ext cx="386662" cy="375227"/>
          </a:xfrm>
          <a:prstGeom prst="rect">
            <a:avLst/>
          </a:prstGeom>
        </p:spPr>
        <p:txBody>
          <a:bodyPr lIns="45718" tIns="45718" rIns="45718" bIns="45718" anchor="t"/>
          <a:lstStyle>
            <a:lvl1pPr algn="l" defTabSz="914400">
              <a:defRPr sz="20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bg>
      <p:bgPr>
        <a:solidFill>
          <a:srgbClr val="F4F4F4"/>
        </a:solidFill>
      </p:bgPr>
    </p:bg>
    <p:spTree>
      <p:nvGrpSpPr>
        <p:cNvPr id="1" name=""/>
        <p:cNvGrpSpPr/>
        <p:nvPr/>
      </p:nvGrpSpPr>
      <p:grpSpPr>
        <a:xfrm>
          <a:off x="0" y="0"/>
          <a:ext cx="0" cy="0"/>
          <a:chOff x="0" y="0"/>
          <a:chExt cx="0" cy="0"/>
        </a:xfrm>
      </p:grpSpPr>
      <p:sp>
        <p:nvSpPr>
          <p:cNvPr id="18" name="Slide Number"/>
          <p:cNvSpPr txBox="1"/>
          <p:nvPr>
            <p:ph type="sldNum" sz="quarter" idx="2"/>
          </p:nvPr>
        </p:nvSpPr>
        <p:spPr>
          <a:xfrm>
            <a:off x="6312017" y="5503577"/>
            <a:ext cx="241190" cy="246449"/>
          </a:xfrm>
          <a:prstGeom prst="rect">
            <a:avLst/>
          </a:prstGeom>
        </p:spPr>
        <p:txBody>
          <a:bodyPr lIns="34324" tIns="34324" rIns="34324" bIns="34324"/>
          <a:lstStyle>
            <a:lvl1pPr defTabSz="914400">
              <a:defRPr>
                <a:solidFill>
                  <a:srgbClr val="888888"/>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4" name="Title Text"/>
          <p:cNvSpPr txBox="1"/>
          <p:nvPr>
            <p:ph type="title"/>
          </p:nvPr>
        </p:nvSpPr>
        <p:spPr>
          <a:xfrm>
            <a:off x="311698" y="1302273"/>
            <a:ext cx="8520603" cy="572706"/>
          </a:xfrm>
          <a:prstGeom prst="rect">
            <a:avLst/>
          </a:prstGeom>
        </p:spPr>
        <p:txBody>
          <a:bodyPr lIns="91423" tIns="91423" rIns="91423" bIns="91423"/>
          <a:lstStyle/>
          <a:p>
            <a:pPr/>
            <a:r>
              <a:t>Title Text</a:t>
            </a:r>
          </a:p>
        </p:txBody>
      </p:sp>
      <p:sp>
        <p:nvSpPr>
          <p:cNvPr id="35" name="Body Level One…"/>
          <p:cNvSpPr txBox="1"/>
          <p:nvPr>
            <p:ph type="body" idx="1"/>
          </p:nvPr>
        </p:nvSpPr>
        <p:spPr>
          <a:xfrm>
            <a:off x="311698" y="2009723"/>
            <a:ext cx="8520603" cy="3416404"/>
          </a:xfrm>
          <a:prstGeom prst="rect">
            <a:avLst/>
          </a:prstGeom>
        </p:spPr>
        <p:txBody>
          <a:bodyPr lIns="91423" tIns="91423" rIns="91423" bIns="91423"/>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8656097" y="5539435"/>
            <a:ext cx="365064" cy="355664"/>
          </a:xfrm>
          <a:prstGeom prst="rect">
            <a:avLst/>
          </a:prstGeom>
        </p:spPr>
        <p:txBody>
          <a:bodyPr lIns="91423" tIns="91423" rIns="91423" bIns="91423"/>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bg>
      <p:bgPr>
        <a:solidFill>
          <a:srgbClr val="F1F1F1"/>
        </a:solidFill>
      </p:bgPr>
    </p:bg>
    <p:spTree>
      <p:nvGrpSpPr>
        <p:cNvPr id="1" name=""/>
        <p:cNvGrpSpPr/>
        <p:nvPr/>
      </p:nvGrpSpPr>
      <p:grpSpPr>
        <a:xfrm>
          <a:off x="0" y="0"/>
          <a:ext cx="0" cy="0"/>
          <a:chOff x="0" y="0"/>
          <a:chExt cx="0" cy="0"/>
        </a:xfrm>
      </p:grpSpPr>
      <p:sp>
        <p:nvSpPr>
          <p:cNvPr id="43" name="Slide Number"/>
          <p:cNvSpPr txBox="1"/>
          <p:nvPr>
            <p:ph type="sldNum" sz="quarter" idx="2"/>
          </p:nvPr>
        </p:nvSpPr>
        <p:spPr>
          <a:xfrm>
            <a:off x="6312017" y="5503577"/>
            <a:ext cx="241190" cy="246449"/>
          </a:xfrm>
          <a:prstGeom prst="rect">
            <a:avLst/>
          </a:prstGeom>
        </p:spPr>
        <p:txBody>
          <a:bodyPr lIns="34324" tIns="34324" rIns="34324" bIns="34324"/>
          <a:lstStyle>
            <a:lvl1pPr defTabSz="914400">
              <a:defRPr>
                <a:solidFill>
                  <a:srgbClr val="757575"/>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8" y="1302273"/>
            <a:ext cx="8520604" cy="572712"/>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Title Text</a:t>
            </a:r>
          </a:p>
        </p:txBody>
      </p:sp>
      <p:sp>
        <p:nvSpPr>
          <p:cNvPr id="3" name="Body Level One…"/>
          <p:cNvSpPr txBox="1"/>
          <p:nvPr>
            <p:ph type="body" idx="1"/>
          </p:nvPr>
        </p:nvSpPr>
        <p:spPr>
          <a:xfrm>
            <a:off x="311698" y="2009723"/>
            <a:ext cx="8520604" cy="3416404"/>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lvl2pPr>
              <a:buChar char="○"/>
            </a:lvl2pPr>
            <a:lvl3pPr>
              <a:buChar char="■"/>
            </a:lvl3pPr>
            <a:lvl5pPr>
              <a:buChar char="○"/>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56106" y="5539438"/>
            <a:ext cx="365059" cy="355657"/>
          </a:xfrm>
          <a:prstGeom prst="rect">
            <a:avLst/>
          </a:prstGeom>
          <a:ln w="12700">
            <a:miter lim="400000"/>
          </a:ln>
        </p:spPr>
        <p:txBody>
          <a:bodyPr wrap="none" lIns="91421" tIns="91421" rIns="91421" bIns="91421" anchor="ctr">
            <a:spAutoFit/>
          </a:bodyPr>
          <a:lstStyle>
            <a:lvl1pPr algn="r" defTabSz="1219200">
              <a:defRPr sz="1200">
                <a:solidFill>
                  <a:srgbClr val="59595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1pPr>
      <a:lvl2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2pPr>
      <a:lvl3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3pPr>
      <a:lvl4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4pPr>
      <a:lvl5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5pPr>
      <a:lvl6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6pPr>
      <a:lvl7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7pPr>
      <a:lvl8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8pPr>
      <a:lvl9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9pPr>
    </p:titleStyle>
    <p:bodyStyle>
      <a:lvl1pPr marL="571500" marR="0" indent="-45720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1pPr>
      <a:lvl2pPr marL="1141184" marR="0" indent="-544283"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2pPr>
      <a:lvl3pPr marL="15983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3pPr>
      <a:lvl4pPr marL="20555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4pPr>
      <a:lvl5pPr marL="25127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5pPr>
      <a:lvl6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6pPr>
      <a:lvl7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7pPr>
      <a:lvl8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8pPr>
      <a:lvl9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9pPr>
    </p:bodyStyle>
    <p:otherStyle>
      <a:lvl1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174930" y="10930"/>
            <a:ext cx="2343618" cy="6836138"/>
            <a:chOff x="0" y="0"/>
            <a:chExt cx="2343617" cy="6836137"/>
          </a:xfrm>
        </p:grpSpPr>
        <p:sp>
          <p:nvSpPr>
            <p:cNvPr id="52" name="Rectangle"/>
            <p:cNvSpPr/>
            <p:nvPr/>
          </p:nvSpPr>
          <p:spPr>
            <a:xfrm>
              <a:off x="0" y="-1"/>
              <a:ext cx="2343613" cy="683613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b="1" sz="1800">
                  <a:solidFill>
                    <a:srgbClr val="FFFFFF"/>
                  </a:solidFill>
                  <a:latin typeface="Georgia"/>
                  <a:ea typeface="Georgia"/>
                  <a:cs typeface="Georgia"/>
                  <a:sym typeface="Georgia"/>
                </a:defRPr>
              </a:pPr>
            </a:p>
          </p:txBody>
        </p:sp>
        <p:sp>
          <p:nvSpPr>
            <p:cNvPr id="53" name="Al-Farabi Kazakh National University…"/>
            <p:cNvSpPr txBox="1"/>
            <p:nvPr/>
          </p:nvSpPr>
          <p:spPr>
            <a:xfrm>
              <a:off x="0" y="2717000"/>
              <a:ext cx="2343618" cy="1402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324" tIns="34324" rIns="34324" bIns="34324" numCol="1" anchor="ctr">
              <a:spAutoFit/>
            </a:bodyPr>
            <a:lstStyle/>
            <a:p>
              <a:pPr algn="ctr">
                <a:defRPr b="1" sz="1800">
                  <a:solidFill>
                    <a:srgbClr val="FFFFFF"/>
                  </a:solidFill>
                  <a:latin typeface="Georgia"/>
                  <a:ea typeface="Georgia"/>
                  <a:cs typeface="Georgia"/>
                  <a:sym typeface="Georgia"/>
                </a:defRPr>
              </a:pPr>
              <a:r>
                <a:t>Al-Farabi Kazakh National University</a:t>
              </a:r>
            </a:p>
            <a:p>
              <a:pPr algn="ctr">
                <a:defRPr b="1" sz="1800">
                  <a:solidFill>
                    <a:srgbClr val="FFFFFF"/>
                  </a:solidFill>
                  <a:latin typeface="Georgia"/>
                  <a:ea typeface="Georgia"/>
                  <a:cs typeface="Georgia"/>
                  <a:sym typeface="Georgia"/>
                </a:defRPr>
              </a:pPr>
              <a:r>
                <a:t>Higher School of Medicine</a:t>
              </a:r>
            </a:p>
          </p:txBody>
        </p:sp>
      </p:grpSp>
      <p:sp>
        <p:nvSpPr>
          <p:cNvPr id="55" name="Line"/>
          <p:cNvSpPr/>
          <p:nvPr/>
        </p:nvSpPr>
        <p:spPr>
          <a:xfrm>
            <a:off x="-5" y="2456434"/>
            <a:ext cx="9153547" cy="1"/>
          </a:xfrm>
          <a:prstGeom prst="line">
            <a:avLst/>
          </a:prstGeom>
          <a:ln w="3175">
            <a:solidFill>
              <a:srgbClr val="B7B7B7">
                <a:alpha val="50000"/>
              </a:srgbClr>
            </a:solidFill>
          </a:ln>
        </p:spPr>
        <p:txBody>
          <a:bodyPr lIns="0" tIns="0" rIns="0" bIns="0"/>
          <a:lstStyle/>
          <a:p>
            <a:pPr defTabSz="457200">
              <a:defRPr sz="1200">
                <a:latin typeface="Helvetica"/>
                <a:ea typeface="Helvetica"/>
                <a:cs typeface="Helvetica"/>
                <a:sym typeface="Helvetica"/>
              </a:defRPr>
            </a:pPr>
          </a:p>
        </p:txBody>
      </p:sp>
      <p:sp>
        <p:nvSpPr>
          <p:cNvPr id="56" name="Female Reproductive System"/>
          <p:cNvSpPr txBox="1"/>
          <p:nvPr/>
        </p:nvSpPr>
        <p:spPr>
          <a:xfrm>
            <a:off x="2154153" y="1115367"/>
            <a:ext cx="6874896"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4400">
                <a:solidFill>
                  <a:srgbClr val="002060"/>
                </a:solidFill>
                <a:latin typeface="Georgia"/>
                <a:ea typeface="Georgia"/>
                <a:cs typeface="Georgia"/>
                <a:sym typeface="Georgia"/>
              </a:defRPr>
            </a:lvl1pPr>
          </a:lstStyle>
          <a:p>
            <a:pPr/>
            <a:r>
              <a:t>Female Reproductive System</a:t>
            </a:r>
          </a:p>
        </p:txBody>
      </p:sp>
      <p:pic>
        <p:nvPicPr>
          <p:cNvPr id="57" name="image1.png" descr="image1.png"/>
          <p:cNvPicPr>
            <a:picLocks noChangeAspect="1"/>
          </p:cNvPicPr>
          <p:nvPr/>
        </p:nvPicPr>
        <p:blipFill>
          <a:blip r:embed="rId2">
            <a:extLst/>
          </a:blip>
          <a:stretch>
            <a:fillRect/>
          </a:stretch>
        </p:blipFill>
        <p:spPr>
          <a:xfrm>
            <a:off x="383102" y="1215423"/>
            <a:ext cx="1227553" cy="1069889"/>
          </a:xfrm>
          <a:prstGeom prst="rect">
            <a:avLst/>
          </a:prstGeom>
          <a:ln w="12700">
            <a:miter lim="400000"/>
          </a:ln>
        </p:spPr>
      </p:pic>
      <p:sp>
        <p:nvSpPr>
          <p:cNvPr id="58" name="Pregnancy and Childbirth. Lactation"/>
          <p:cNvSpPr txBox="1"/>
          <p:nvPr/>
        </p:nvSpPr>
        <p:spPr>
          <a:xfrm>
            <a:off x="2499597" y="3187700"/>
            <a:ext cx="5791847"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z="2400">
                <a:solidFill>
                  <a:srgbClr val="002060"/>
                </a:solidFill>
                <a:latin typeface="Georgia"/>
                <a:ea typeface="Georgia"/>
                <a:cs typeface="Georgia"/>
                <a:sym typeface="Georgia"/>
              </a:defRPr>
            </a:lvl1pPr>
          </a:lstStyle>
          <a:p>
            <a:pPr/>
            <a:r>
              <a:t>Pregnancy and Childbirth. Lactation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wipe(up)" transition="in">
                                      <p:cBhvr>
                                        <p:cTn id="7" dur="500"/>
                                        <p:tgtEl>
                                          <p:spTgt spid="54"/>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56"/>
                                        </p:tgtEl>
                                        <p:attrNameLst>
                                          <p:attrName>style.visibility</p:attrName>
                                        </p:attrNameLst>
                                      </p:cBhvr>
                                      <p:to>
                                        <p:strVal val="visible"/>
                                      </p:to>
                                    </p:set>
                                    <p:animEffect filter="fade" transition="in">
                                      <p:cBhvr>
                                        <p:cTn id="11" dur="3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2"/>
      <p:bldP build="whole" bldLvl="1" animBg="1" rev="0" advAuto="0" spid="54"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lide Number"/>
          <p:cNvSpPr txBox="1"/>
          <p:nvPr>
            <p:ph type="sldNum" sz="quarter" idx="4294967295"/>
          </p:nvPr>
        </p:nvSpPr>
        <p:spPr>
          <a:xfrm>
            <a:off x="8940975" y="6324600"/>
            <a:ext cx="386663"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138" name="Stages of Labor"/>
          <p:cNvSpPr txBox="1"/>
          <p:nvPr>
            <p:ph type="title" idx="4294967295"/>
          </p:nvPr>
        </p:nvSpPr>
        <p:spPr>
          <a:xfrm>
            <a:off x="469898" y="25398"/>
            <a:ext cx="9144004" cy="1143004"/>
          </a:xfrm>
          <a:prstGeom prst="rect">
            <a:avLst/>
          </a:prstGeom>
        </p:spPr>
        <p:txBody>
          <a:bodyPr lIns="45718" tIns="45718" rIns="45718" bIns="45718" anchor="ctr"/>
          <a:lstStyle>
            <a:lvl1pPr defTabSz="914400">
              <a:defRPr b="1"/>
            </a:lvl1pPr>
          </a:lstStyle>
          <a:p>
            <a:pPr/>
            <a:r>
              <a:t>Stages of Labor</a:t>
            </a:r>
            <a:endParaRPr b="0" sz="1200"/>
          </a:p>
        </p:txBody>
      </p:sp>
      <p:sp>
        <p:nvSpPr>
          <p:cNvPr id="139" name="Dilation – lasting 8 to 24 hours…"/>
          <p:cNvSpPr txBox="1"/>
          <p:nvPr>
            <p:ph type="body" idx="4294967295"/>
          </p:nvPr>
        </p:nvSpPr>
        <p:spPr>
          <a:xfrm>
            <a:off x="104328" y="723900"/>
            <a:ext cx="8659665" cy="5410200"/>
          </a:xfrm>
          <a:prstGeom prst="rect">
            <a:avLst/>
          </a:prstGeom>
        </p:spPr>
        <p:txBody>
          <a:bodyPr lIns="45718" tIns="45718" rIns="45718" bIns="45718"/>
          <a:lstStyle/>
          <a:p>
            <a:pPr marL="0" indent="0" defTabSz="914400">
              <a:lnSpc>
                <a:spcPct val="90000"/>
              </a:lnSpc>
              <a:spcBef>
                <a:spcPts val="400"/>
              </a:spcBef>
              <a:buSzTx/>
              <a:buNone/>
              <a:defRPr b="1" sz="2700">
                <a:solidFill>
                  <a:srgbClr val="000000"/>
                </a:solidFill>
                <a:latin typeface="Times New Roman"/>
                <a:ea typeface="Times New Roman"/>
                <a:cs typeface="Times New Roman"/>
                <a:sym typeface="Times New Roman"/>
              </a:defRPr>
            </a:pPr>
          </a:p>
          <a:p>
            <a:pPr marL="0" indent="0" defTabSz="914400">
              <a:lnSpc>
                <a:spcPct val="90000"/>
              </a:lnSpc>
              <a:spcBef>
                <a:spcPts val="400"/>
              </a:spcBef>
              <a:buSzTx/>
              <a:buNone/>
              <a:defRPr b="1" sz="2700">
                <a:solidFill>
                  <a:srgbClr val="000000"/>
                </a:solidFill>
                <a:latin typeface="Times New Roman"/>
                <a:ea typeface="Times New Roman"/>
                <a:cs typeface="Times New Roman"/>
                <a:sym typeface="Times New Roman"/>
              </a:defRPr>
            </a:pPr>
            <a:endParaRPr sz="2800"/>
          </a:p>
          <a:p>
            <a:pPr defTabSz="914400">
              <a:lnSpc>
                <a:spcPct val="90000"/>
              </a:lnSpc>
              <a:spcBef>
                <a:spcPts val="400"/>
              </a:spcBef>
              <a:defRPr b="1">
                <a:solidFill>
                  <a:srgbClr val="000000"/>
                </a:solidFill>
                <a:latin typeface="Times New Roman"/>
                <a:ea typeface="Times New Roman"/>
                <a:cs typeface="Times New Roman"/>
                <a:sym typeface="Times New Roman"/>
              </a:defRPr>
            </a:pPr>
            <a:r>
              <a:t>Dilation – </a:t>
            </a:r>
            <a:r>
              <a:rPr b="0"/>
              <a:t>lasting 8 to 24 hours</a:t>
            </a:r>
            <a:endParaRPr b="0">
              <a:latin typeface="+mn-lt"/>
              <a:ea typeface="+mn-ea"/>
              <a:cs typeface="+mn-cs"/>
              <a:sym typeface="Arial"/>
            </a:endParaRPr>
          </a:p>
          <a:p>
            <a:pPr marL="342900" indent="-342900" defTabSz="914400">
              <a:lnSpc>
                <a:spcPct val="100000"/>
              </a:lnSpc>
              <a:spcBef>
                <a:spcPts val="500"/>
              </a:spcBef>
              <a:buChar char="•"/>
              <a:defRPr sz="2000">
                <a:solidFill>
                  <a:srgbClr val="000000"/>
                </a:solidFill>
                <a:latin typeface="Times New Roman"/>
                <a:ea typeface="Times New Roman"/>
                <a:cs typeface="Times New Roman"/>
                <a:sym typeface="Times New Roman"/>
              </a:defRPr>
            </a:pPr>
            <a:r>
              <a:t>dilation of cervical canal and effacement (thinning) of cervix to reach 10 cm</a:t>
            </a:r>
          </a:p>
          <a:p>
            <a:pPr marL="342900" indent="-342900" defTabSz="914400">
              <a:lnSpc>
                <a:spcPct val="100000"/>
              </a:lnSpc>
              <a:spcBef>
                <a:spcPts val="500"/>
              </a:spcBef>
              <a:buChar char="•"/>
              <a:defRPr sz="2000">
                <a:solidFill>
                  <a:srgbClr val="000000"/>
                </a:solidFill>
                <a:latin typeface="Times New Roman"/>
                <a:ea typeface="Times New Roman"/>
                <a:cs typeface="Times New Roman"/>
                <a:sym typeface="Times New Roman"/>
              </a:defRPr>
            </a:pPr>
            <a:r>
              <a:rPr b="1"/>
              <a:t>breaking of the waters</a:t>
            </a:r>
            <a:r>
              <a:t>-rupture of fetal membranes and loss of amniotic fluid</a:t>
            </a:r>
          </a:p>
          <a:p>
            <a:pPr defTabSz="914400">
              <a:lnSpc>
                <a:spcPct val="90000"/>
              </a:lnSpc>
              <a:spcBef>
                <a:spcPts val="400"/>
              </a:spcBef>
              <a:defRPr b="1">
                <a:solidFill>
                  <a:srgbClr val="000000"/>
                </a:solidFill>
                <a:latin typeface="Times New Roman"/>
                <a:ea typeface="Times New Roman"/>
                <a:cs typeface="Times New Roman"/>
                <a:sym typeface="Times New Roman"/>
              </a:defRPr>
            </a:pPr>
            <a:r>
              <a:t>Expulsion - </a:t>
            </a:r>
            <a:r>
              <a:rPr b="0"/>
              <a:t>begins when the  baby’s head enters vagina lasts until the baby is expelled</a:t>
            </a:r>
            <a:endParaRPr b="0" sz="1600">
              <a:latin typeface="+mn-lt"/>
              <a:ea typeface="+mn-ea"/>
              <a:cs typeface="+mn-cs"/>
              <a:sym typeface="Arial"/>
            </a:endParaRPr>
          </a:p>
          <a:p>
            <a:pPr marL="495300" indent="-381000" defTabSz="914400">
              <a:lnSpc>
                <a:spcPct val="90000"/>
              </a:lnSpc>
              <a:spcBef>
                <a:spcPts val="400"/>
              </a:spcBef>
              <a:defRPr sz="2000">
                <a:solidFill>
                  <a:srgbClr val="000000"/>
                </a:solidFill>
                <a:latin typeface="Times New Roman"/>
                <a:ea typeface="Times New Roman"/>
                <a:cs typeface="Times New Roman"/>
                <a:sym typeface="Times New Roman"/>
              </a:defRPr>
            </a:pPr>
            <a:r>
              <a:t>crowning – when the baby’s head is visible</a:t>
            </a:r>
          </a:p>
          <a:p>
            <a:pPr marL="495300" indent="-381000" defTabSz="914400">
              <a:lnSpc>
                <a:spcPct val="90000"/>
              </a:lnSpc>
              <a:spcBef>
                <a:spcPts val="400"/>
              </a:spcBef>
              <a:defRPr sz="2000">
                <a:solidFill>
                  <a:srgbClr val="000000"/>
                </a:solidFill>
                <a:latin typeface="Times New Roman"/>
                <a:ea typeface="Times New Roman"/>
                <a:cs typeface="Times New Roman"/>
                <a:sym typeface="Times New Roman"/>
              </a:defRPr>
            </a:pPr>
            <a:r>
              <a:t>after expulsion, attendant drains blood from umbilical vein into baby</a:t>
            </a:r>
          </a:p>
          <a:p>
            <a:pPr defTabSz="914400">
              <a:lnSpc>
                <a:spcPct val="90000"/>
              </a:lnSpc>
              <a:spcBef>
                <a:spcPts val="400"/>
              </a:spcBef>
              <a:defRPr b="1">
                <a:solidFill>
                  <a:srgbClr val="000000"/>
                </a:solidFill>
                <a:latin typeface="Times New Roman"/>
                <a:ea typeface="Times New Roman"/>
                <a:cs typeface="Times New Roman"/>
                <a:sym typeface="Times New Roman"/>
              </a:defRPr>
            </a:pPr>
            <a:r>
              <a:t>placental stage </a:t>
            </a:r>
          </a:p>
          <a:p>
            <a:pPr defTabSz="914400">
              <a:lnSpc>
                <a:spcPct val="90000"/>
              </a:lnSpc>
              <a:spcBef>
                <a:spcPts val="400"/>
              </a:spcBef>
              <a:defRPr sz="2000">
                <a:solidFill>
                  <a:srgbClr val="000000"/>
                </a:solidFill>
                <a:latin typeface="Times New Roman"/>
                <a:ea typeface="Times New Roman"/>
                <a:cs typeface="Times New Roman"/>
                <a:sym typeface="Times New Roman"/>
              </a:defRPr>
            </a:pPr>
            <a:r>
              <a:t>uterine contractions continue causing placental separation</a:t>
            </a:r>
          </a:p>
          <a:p>
            <a:pPr defTabSz="914400">
              <a:lnSpc>
                <a:spcPct val="90000"/>
              </a:lnSpc>
              <a:spcBef>
                <a:spcPts val="400"/>
              </a:spcBef>
              <a:defRPr sz="2000">
                <a:solidFill>
                  <a:srgbClr val="000000"/>
                </a:solidFill>
                <a:latin typeface="Times New Roman"/>
                <a:ea typeface="Times New Roman"/>
                <a:cs typeface="Times New Roman"/>
                <a:sym typeface="Times New Roman"/>
              </a:defRPr>
            </a:pPr>
            <a:r>
              <a:t>membranes (afterbirth) inspected to be sure everything has been expelled</a:t>
            </a:r>
          </a:p>
        </p:txBody>
      </p:sp>
      <p:grpSp>
        <p:nvGrpSpPr>
          <p:cNvPr id="144" name="Group"/>
          <p:cNvGrpSpPr/>
          <p:nvPr/>
        </p:nvGrpSpPr>
        <p:grpSpPr>
          <a:xfrm>
            <a:off x="-74260" y="6205462"/>
            <a:ext cx="12248972" cy="755703"/>
            <a:chOff x="-1" y="0"/>
            <a:chExt cx="12248971" cy="755702"/>
          </a:xfrm>
        </p:grpSpPr>
        <p:sp>
          <p:nvSpPr>
            <p:cNvPr id="140"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41"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42"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43"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lide Number"/>
          <p:cNvSpPr txBox="1"/>
          <p:nvPr>
            <p:ph type="sldNum" sz="quarter" idx="4294967295"/>
          </p:nvPr>
        </p:nvSpPr>
        <p:spPr>
          <a:xfrm>
            <a:off x="8851902" y="6324600"/>
            <a:ext cx="292098" cy="288824"/>
          </a:xfrm>
          <a:prstGeom prst="rect">
            <a:avLst/>
          </a:prstGeom>
          <a:extLst>
            <a:ext uri="{C572A759-6A51-4108-AA02-DFA0A04FC94B}">
              <ma14:wrappingTextBoxFlag xmlns:ma14="http://schemas.microsoft.com/office/mac/drawingml/2011/main" val="1"/>
            </a:ext>
          </a:extLst>
        </p:spPr>
        <p:txBody>
          <a:bodyPr lIns="45719" tIns="45719" rIns="45719" bIns="45719" anchor="t"/>
          <a:lstStyle>
            <a:lvl1pPr defTabSz="914400">
              <a:defRPr b="1" sz="1400">
                <a:solidFill>
                  <a:srgbClr val="000000"/>
                </a:solidFill>
              </a:defRPr>
            </a:lvl1pPr>
          </a:lstStyle>
          <a:p>
            <a:pPr/>
            <a:fld id="{86CB4B4D-7CA3-9044-876B-883B54F8677D}" type="slidenum"/>
          </a:p>
        </p:txBody>
      </p:sp>
      <p:sp>
        <p:nvSpPr>
          <p:cNvPr id="147" name="The Puerperium"/>
          <p:cNvSpPr txBox="1"/>
          <p:nvPr>
            <p:ph type="title" idx="4294967295"/>
          </p:nvPr>
        </p:nvSpPr>
        <p:spPr>
          <a:xfrm>
            <a:off x="-2044701" y="127000"/>
            <a:ext cx="9144002" cy="990600"/>
          </a:xfrm>
          <a:prstGeom prst="rect">
            <a:avLst/>
          </a:prstGeom>
        </p:spPr>
        <p:txBody>
          <a:bodyPr lIns="45719" tIns="45719" rIns="45719" bIns="45719" anchor="ctr"/>
          <a:lstStyle>
            <a:lvl1pPr algn="ctr" defTabSz="914400">
              <a:defRPr b="1" sz="4400">
                <a:latin typeface="Times New Roman"/>
                <a:ea typeface="Times New Roman"/>
                <a:cs typeface="Times New Roman"/>
                <a:sym typeface="Times New Roman"/>
              </a:defRPr>
            </a:lvl1pPr>
          </a:lstStyle>
          <a:p>
            <a:pPr/>
            <a:r>
              <a:t>The Puerperium</a:t>
            </a:r>
          </a:p>
        </p:txBody>
      </p:sp>
      <p:sp>
        <p:nvSpPr>
          <p:cNvPr id="148" name="first 6 weeks postpartum (after birth)…"/>
          <p:cNvSpPr txBox="1"/>
          <p:nvPr>
            <p:ph type="body" idx="4294967295"/>
          </p:nvPr>
        </p:nvSpPr>
        <p:spPr>
          <a:xfrm>
            <a:off x="304800" y="1536700"/>
            <a:ext cx="8534400" cy="5638800"/>
          </a:xfrm>
          <a:prstGeom prst="rect">
            <a:avLst/>
          </a:prstGeom>
        </p:spPr>
        <p:txBody>
          <a:bodyPr lIns="45719" tIns="45719" rIns="45719" bIns="45719"/>
          <a:lstStyle/>
          <a:p>
            <a:pPr marL="342900" indent="-342900" defTabSz="914400">
              <a:lnSpc>
                <a:spcPct val="100000"/>
              </a:lnSpc>
              <a:spcBef>
                <a:spcPts val="500"/>
              </a:spcBef>
              <a:buChar char="•"/>
              <a:defRPr>
                <a:solidFill>
                  <a:srgbClr val="000000"/>
                </a:solidFill>
                <a:latin typeface="Times New Roman"/>
                <a:ea typeface="Times New Roman"/>
                <a:cs typeface="Times New Roman"/>
                <a:sym typeface="Times New Roman"/>
              </a:defRPr>
            </a:pPr>
            <a:r>
              <a:t>first 6 weeks </a:t>
            </a:r>
            <a:r>
              <a:rPr b="1"/>
              <a:t>postpartum </a:t>
            </a:r>
            <a:r>
              <a:t>(after birth)</a:t>
            </a:r>
          </a:p>
          <a:p>
            <a:pPr lvl="1" marL="742950" indent="-285750" defTabSz="914400">
              <a:lnSpc>
                <a:spcPct val="100000"/>
              </a:lnSpc>
              <a:buChar char="–"/>
              <a:defRPr sz="2000">
                <a:solidFill>
                  <a:srgbClr val="000000"/>
                </a:solidFill>
                <a:latin typeface="Times New Roman"/>
                <a:ea typeface="Times New Roman"/>
                <a:cs typeface="Times New Roman"/>
                <a:sym typeface="Times New Roman"/>
              </a:defRPr>
            </a:pPr>
            <a:r>
              <a:t>period in which the mother’s anatomy and physiology stabilize and the reproductive organs return nearly to the </a:t>
            </a:r>
            <a:r>
              <a:rPr b="1"/>
              <a:t>pregravid state</a:t>
            </a:r>
            <a:r>
              <a:t> (condition prior to pregnancy)</a:t>
            </a:r>
          </a:p>
          <a:p>
            <a:pPr lvl="2" marL="1143000" indent="-228600" defTabSz="914400">
              <a:lnSpc>
                <a:spcPct val="100000"/>
              </a:lnSpc>
              <a:buChar char="•"/>
              <a:defRPr b="1" sz="1800">
                <a:solidFill>
                  <a:srgbClr val="000000"/>
                </a:solidFill>
                <a:latin typeface="Times New Roman"/>
                <a:ea typeface="Times New Roman"/>
                <a:cs typeface="Times New Roman"/>
                <a:sym typeface="Times New Roman"/>
              </a:defRPr>
            </a:pPr>
            <a:r>
              <a:t>involution</a:t>
            </a:r>
            <a:r>
              <a:rPr b="0"/>
              <a:t> – shrinkage of the uterus </a:t>
            </a:r>
            <a:endParaRPr b="0" sz="1600"/>
          </a:p>
          <a:p>
            <a:pPr lvl="3" marL="1600200" indent="-228600" defTabSz="914400">
              <a:lnSpc>
                <a:spcPct val="100000"/>
              </a:lnSpc>
              <a:buChar char="–"/>
              <a:defRPr sz="1000">
                <a:solidFill>
                  <a:srgbClr val="000000"/>
                </a:solidFill>
                <a:latin typeface="Times New Roman"/>
                <a:ea typeface="Times New Roman"/>
                <a:cs typeface="Times New Roman"/>
                <a:sym typeface="Times New Roman"/>
              </a:defRPr>
            </a:pPr>
          </a:p>
          <a:p>
            <a:pPr marL="342900" indent="-342900" defTabSz="914400">
              <a:lnSpc>
                <a:spcPct val="100000"/>
              </a:lnSpc>
              <a:spcBef>
                <a:spcPts val="500"/>
              </a:spcBef>
              <a:buChar char="•"/>
              <a:defRPr b="1">
                <a:solidFill>
                  <a:srgbClr val="000000"/>
                </a:solidFill>
                <a:latin typeface="Times New Roman"/>
                <a:ea typeface="Times New Roman"/>
                <a:cs typeface="Times New Roman"/>
                <a:sym typeface="Times New Roman"/>
              </a:defRPr>
            </a:pPr>
            <a:r>
              <a:t>breast-feeding</a:t>
            </a:r>
            <a:r>
              <a:rPr b="0"/>
              <a:t> promotes involution</a:t>
            </a:r>
            <a:endParaRPr b="0"/>
          </a:p>
          <a:p>
            <a:pPr lvl="1" marL="742950" indent="-285750" defTabSz="914400">
              <a:lnSpc>
                <a:spcPct val="100000"/>
              </a:lnSpc>
              <a:buChar char="–"/>
              <a:defRPr sz="2000">
                <a:solidFill>
                  <a:srgbClr val="000000"/>
                </a:solidFill>
                <a:latin typeface="Times New Roman"/>
                <a:ea typeface="Times New Roman"/>
                <a:cs typeface="Times New Roman"/>
                <a:sym typeface="Times New Roman"/>
              </a:defRPr>
            </a:pPr>
            <a:r>
              <a:t>suppresses estrogen secretion which would make the uterus more flaccid</a:t>
            </a:r>
          </a:p>
          <a:p>
            <a:pPr lvl="1" marL="742950" indent="-285750" defTabSz="914400">
              <a:lnSpc>
                <a:spcPct val="100000"/>
              </a:lnSpc>
              <a:buChar char="–"/>
              <a:defRPr sz="2000">
                <a:solidFill>
                  <a:srgbClr val="000000"/>
                </a:solidFill>
                <a:latin typeface="Times New Roman"/>
                <a:ea typeface="Times New Roman"/>
                <a:cs typeface="Times New Roman"/>
                <a:sym typeface="Times New Roman"/>
              </a:defRPr>
            </a:pPr>
            <a:r>
              <a:t>stimulates oxytocin secretion which causes myometrium to</a:t>
            </a:r>
            <a:br/>
            <a:r>
              <a:t>contract and firm up the uterus sooner</a:t>
            </a:r>
          </a:p>
        </p:txBody>
      </p:sp>
      <p:grpSp>
        <p:nvGrpSpPr>
          <p:cNvPr id="153" name="Group"/>
          <p:cNvGrpSpPr/>
          <p:nvPr/>
        </p:nvGrpSpPr>
        <p:grpSpPr>
          <a:xfrm>
            <a:off x="-74260" y="6205462"/>
            <a:ext cx="12248972" cy="755703"/>
            <a:chOff x="-1" y="0"/>
            <a:chExt cx="12248971" cy="755702"/>
          </a:xfrm>
        </p:grpSpPr>
        <p:sp>
          <p:nvSpPr>
            <p:cNvPr id="149"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50"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51"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52"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Lactation"/>
          <p:cNvSpPr txBox="1"/>
          <p:nvPr>
            <p:ph type="title" idx="4294967295"/>
          </p:nvPr>
        </p:nvSpPr>
        <p:spPr>
          <a:xfrm>
            <a:off x="-1570038" y="330199"/>
            <a:ext cx="7286626" cy="1143002"/>
          </a:xfrm>
          <a:prstGeom prst="rect">
            <a:avLst/>
          </a:prstGeom>
        </p:spPr>
        <p:txBody>
          <a:bodyPr lIns="45719" tIns="45719" rIns="45719" bIns="45719" anchor="ctr"/>
          <a:lstStyle>
            <a:lvl1pPr algn="ctr" defTabSz="914400">
              <a:defRPr b="1" sz="4400"/>
            </a:lvl1pPr>
          </a:lstStyle>
          <a:p>
            <a:pPr/>
            <a:r>
              <a:t>Lactation</a:t>
            </a:r>
          </a:p>
        </p:txBody>
      </p:sp>
      <p:sp>
        <p:nvSpPr>
          <p:cNvPr id="156" name="lactation – the synthesis and ejection of milk from the mammary glands…"/>
          <p:cNvSpPr txBox="1"/>
          <p:nvPr>
            <p:ph type="body" idx="4294967295"/>
          </p:nvPr>
        </p:nvSpPr>
        <p:spPr>
          <a:xfrm>
            <a:off x="457200" y="1600200"/>
            <a:ext cx="8382000" cy="5029200"/>
          </a:xfrm>
          <a:prstGeom prst="rect">
            <a:avLst/>
          </a:prstGeom>
        </p:spPr>
        <p:txBody>
          <a:bodyPr lIns="45719" tIns="45719" rIns="45719" bIns="45719"/>
          <a:lstStyle/>
          <a:p>
            <a:pPr marL="342900" indent="-342900" defTabSz="914400">
              <a:lnSpc>
                <a:spcPct val="100000"/>
              </a:lnSpc>
              <a:spcBef>
                <a:spcPts val="700"/>
              </a:spcBef>
              <a:buChar char="•"/>
              <a:defRPr b="1" sz="3200">
                <a:solidFill>
                  <a:srgbClr val="000000"/>
                </a:solidFill>
                <a:latin typeface="Times New Roman"/>
                <a:ea typeface="Times New Roman"/>
                <a:cs typeface="Times New Roman"/>
                <a:sym typeface="Times New Roman"/>
              </a:defRPr>
            </a:pPr>
            <a:r>
              <a:t>lactation </a:t>
            </a:r>
            <a:r>
              <a:rPr b="0"/>
              <a:t>– the synthesis and ejection of milk from the mammary glands</a:t>
            </a:r>
            <a:endParaRPr b="0"/>
          </a:p>
          <a:p>
            <a:pPr marL="342900" indent="-342900" defTabSz="914400">
              <a:lnSpc>
                <a:spcPct val="100000"/>
              </a:lnSpc>
              <a:spcBef>
                <a:spcPts val="700"/>
              </a:spcBef>
              <a:buChar char="•"/>
              <a:defRPr sz="2000">
                <a:solidFill>
                  <a:srgbClr val="000000"/>
                </a:solidFill>
                <a:latin typeface="Times New Roman"/>
                <a:ea typeface="Times New Roman"/>
                <a:cs typeface="Times New Roman"/>
                <a:sym typeface="Times New Roman"/>
              </a:defRPr>
            </a:pPr>
            <a:r>
              <a:t>high estrogen level in pregnancy causes the ducts of the mammary glands to grow</a:t>
            </a:r>
          </a:p>
          <a:p>
            <a:pPr marL="342900" indent="-342900" defTabSz="914400">
              <a:lnSpc>
                <a:spcPct val="100000"/>
              </a:lnSpc>
              <a:spcBef>
                <a:spcPts val="700"/>
              </a:spcBef>
              <a:buChar char="•"/>
              <a:defRPr sz="2000">
                <a:solidFill>
                  <a:srgbClr val="000000"/>
                </a:solidFill>
                <a:latin typeface="Times New Roman"/>
                <a:ea typeface="Times New Roman"/>
                <a:cs typeface="Times New Roman"/>
                <a:sym typeface="Times New Roman"/>
              </a:defRPr>
            </a:pPr>
            <a:r>
              <a:t>growth hormone, insulin, glucocorticoids, and prolactin contribute to this development</a:t>
            </a:r>
          </a:p>
          <a:p>
            <a:pPr marL="342900" indent="-342900" defTabSz="914400">
              <a:lnSpc>
                <a:spcPct val="100000"/>
              </a:lnSpc>
              <a:spcBef>
                <a:spcPts val="700"/>
              </a:spcBef>
              <a:buChar char="•"/>
              <a:defRPr b="1" sz="2000">
                <a:solidFill>
                  <a:srgbClr val="000000"/>
                </a:solidFill>
                <a:latin typeface="Times New Roman"/>
                <a:ea typeface="Times New Roman"/>
                <a:cs typeface="Times New Roman"/>
                <a:sym typeface="Times New Roman"/>
              </a:defRPr>
            </a:pPr>
            <a:r>
              <a:t>progesterone</a:t>
            </a:r>
            <a:r>
              <a:rPr b="0"/>
              <a:t> stimulates the budding and development of acini at the end of the ducts</a:t>
            </a:r>
          </a:p>
          <a:p>
            <a:pPr marL="342900" indent="-342900" defTabSz="914400">
              <a:lnSpc>
                <a:spcPct val="100000"/>
              </a:lnSpc>
              <a:spcBef>
                <a:spcPts val="700"/>
              </a:spcBef>
              <a:buChar char="•"/>
              <a:defRPr sz="2000">
                <a:solidFill>
                  <a:srgbClr val="000000"/>
                </a:solidFill>
                <a:latin typeface="Times New Roman"/>
                <a:ea typeface="Times New Roman"/>
                <a:cs typeface="Times New Roman"/>
                <a:sym typeface="Times New Roman"/>
              </a:defRPr>
            </a:pPr>
            <a:r>
              <a:t>acini organized into grape-like clusters (</a:t>
            </a:r>
            <a:r>
              <a:rPr b="1"/>
              <a:t>lobules</a:t>
            </a:r>
            <a:r>
              <a:t>) within each breast lobe</a:t>
            </a:r>
          </a:p>
        </p:txBody>
      </p:sp>
      <p:sp>
        <p:nvSpPr>
          <p:cNvPr id="157" name="Slide Number"/>
          <p:cNvSpPr txBox="1"/>
          <p:nvPr>
            <p:ph type="sldNum" sz="quarter" idx="4294967295"/>
          </p:nvPr>
        </p:nvSpPr>
        <p:spPr>
          <a:xfrm>
            <a:off x="8842092" y="6324600"/>
            <a:ext cx="301909" cy="288824"/>
          </a:xfrm>
          <a:prstGeom prst="rect">
            <a:avLst/>
          </a:prstGeom>
          <a:extLst>
            <a:ext uri="{C572A759-6A51-4108-AA02-DFA0A04FC94B}">
              <ma14:wrappingTextBoxFlag xmlns:ma14="http://schemas.microsoft.com/office/mac/drawingml/2011/main" val="1"/>
            </a:ext>
          </a:extLst>
        </p:spPr>
        <p:txBody>
          <a:bodyPr lIns="45719" tIns="45719" rIns="45719" bIns="45719" anchor="t"/>
          <a:lstStyle>
            <a:lvl1pPr defTabSz="914400">
              <a:defRPr b="1" sz="1400">
                <a:solidFill>
                  <a:srgbClr val="000000"/>
                </a:solidFill>
              </a:defRPr>
            </a:lvl1pPr>
          </a:lstStyle>
          <a:p>
            <a:pPr/>
            <a:fld id="{86CB4B4D-7CA3-9044-876B-883B54F8677D}" type="slidenum"/>
          </a:p>
        </p:txBody>
      </p:sp>
      <p:grpSp>
        <p:nvGrpSpPr>
          <p:cNvPr id="162" name="Group"/>
          <p:cNvGrpSpPr/>
          <p:nvPr/>
        </p:nvGrpSpPr>
        <p:grpSpPr>
          <a:xfrm>
            <a:off x="-74260" y="6205462"/>
            <a:ext cx="12248972" cy="755703"/>
            <a:chOff x="-1" y="0"/>
            <a:chExt cx="12248971" cy="755702"/>
          </a:xfrm>
        </p:grpSpPr>
        <p:sp>
          <p:nvSpPr>
            <p:cNvPr id="158"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59"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60"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61"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lide Number"/>
          <p:cNvSpPr txBox="1"/>
          <p:nvPr>
            <p:ph type="sldNum" sz="quarter" idx="4294967295"/>
          </p:nvPr>
        </p:nvSpPr>
        <p:spPr>
          <a:xfrm>
            <a:off x="8842092" y="6324600"/>
            <a:ext cx="301909" cy="288824"/>
          </a:xfrm>
          <a:prstGeom prst="rect">
            <a:avLst/>
          </a:prstGeom>
          <a:extLst>
            <a:ext uri="{C572A759-6A51-4108-AA02-DFA0A04FC94B}">
              <ma14:wrappingTextBoxFlag xmlns:ma14="http://schemas.microsoft.com/office/mac/drawingml/2011/main" val="1"/>
            </a:ext>
          </a:extLst>
        </p:spPr>
        <p:txBody>
          <a:bodyPr lIns="45719" tIns="45719" rIns="45719" bIns="45719" anchor="t"/>
          <a:lstStyle>
            <a:lvl1pPr defTabSz="914400">
              <a:defRPr b="1" sz="1400">
                <a:solidFill>
                  <a:srgbClr val="000000"/>
                </a:solidFill>
              </a:defRPr>
            </a:lvl1pPr>
          </a:lstStyle>
          <a:p>
            <a:pPr/>
            <a:fld id="{86CB4B4D-7CA3-9044-876B-883B54F8677D}" type="slidenum"/>
          </a:p>
        </p:txBody>
      </p:sp>
      <p:sp>
        <p:nvSpPr>
          <p:cNvPr id="165" name="Milk Ejection"/>
          <p:cNvSpPr txBox="1"/>
          <p:nvPr>
            <p:ph type="title" idx="4294967295"/>
          </p:nvPr>
        </p:nvSpPr>
        <p:spPr>
          <a:xfrm>
            <a:off x="-2362201" y="241300"/>
            <a:ext cx="9144002" cy="914400"/>
          </a:xfrm>
          <a:prstGeom prst="rect">
            <a:avLst/>
          </a:prstGeom>
        </p:spPr>
        <p:txBody>
          <a:bodyPr lIns="45719" tIns="45719" rIns="45719" bIns="45719" anchor="ctr"/>
          <a:lstStyle>
            <a:lvl1pPr algn="ctr" defTabSz="914400">
              <a:defRPr b="1" sz="4400">
                <a:latin typeface="Times New Roman"/>
                <a:ea typeface="Times New Roman"/>
                <a:cs typeface="Times New Roman"/>
                <a:sym typeface="Times New Roman"/>
              </a:defRPr>
            </a:lvl1pPr>
          </a:lstStyle>
          <a:p>
            <a:pPr/>
            <a:r>
              <a:t>Milk Ejection</a:t>
            </a:r>
          </a:p>
        </p:txBody>
      </p:sp>
      <p:sp>
        <p:nvSpPr>
          <p:cNvPr id="166" name="controlled by a neuroendocrine reflex…"/>
          <p:cNvSpPr txBox="1"/>
          <p:nvPr>
            <p:ph type="body" idx="4294967295"/>
          </p:nvPr>
        </p:nvSpPr>
        <p:spPr>
          <a:xfrm>
            <a:off x="266700" y="1600200"/>
            <a:ext cx="8610600" cy="5867400"/>
          </a:xfrm>
          <a:prstGeom prst="rect">
            <a:avLst/>
          </a:prstGeom>
        </p:spPr>
        <p:txBody>
          <a:bodyPr lIns="45719" tIns="45719" rIns="45719" bIns="45719"/>
          <a:lstStyle/>
          <a:p>
            <a:pPr marL="342900" indent="-342900" defTabSz="914400">
              <a:lnSpc>
                <a:spcPct val="100000"/>
              </a:lnSpc>
              <a:spcBef>
                <a:spcPts val="700"/>
              </a:spcBef>
              <a:buChar char="•"/>
              <a:defRPr b="1" sz="3200">
                <a:solidFill>
                  <a:srgbClr val="000000"/>
                </a:solidFill>
                <a:latin typeface="Times New Roman"/>
                <a:ea typeface="Times New Roman"/>
                <a:cs typeface="Times New Roman"/>
                <a:sym typeface="Times New Roman"/>
              </a:defRPr>
            </a:pPr>
            <a:r>
              <a:rPr b="0"/>
              <a:t>controlled by a </a:t>
            </a:r>
            <a:r>
              <a:t>neuroendocrine reflex</a:t>
            </a:r>
          </a:p>
          <a:p>
            <a:pPr lvl="1" marL="742950" indent="-285750" defTabSz="914400">
              <a:lnSpc>
                <a:spcPct val="100000"/>
              </a:lnSpc>
              <a:buChar char="–"/>
              <a:defRPr sz="2800">
                <a:solidFill>
                  <a:srgbClr val="000000"/>
                </a:solidFill>
                <a:latin typeface="Times New Roman"/>
                <a:ea typeface="Times New Roman"/>
                <a:cs typeface="Times New Roman"/>
                <a:sym typeface="Times New Roman"/>
              </a:defRPr>
            </a:pPr>
            <a:r>
              <a:t>infant’s suckling stimulates sensory receptors in nipple, signaling hypothalamus and posterior pituitary to release oxytocin</a:t>
            </a:r>
          </a:p>
          <a:p>
            <a:pPr lvl="1" marL="742950" indent="-285750" defTabSz="914400">
              <a:lnSpc>
                <a:spcPct val="100000"/>
              </a:lnSpc>
              <a:buChar char="–"/>
              <a:defRPr b="1" sz="2800">
                <a:solidFill>
                  <a:srgbClr val="000000"/>
                </a:solidFill>
                <a:latin typeface="Times New Roman"/>
                <a:ea typeface="Times New Roman"/>
                <a:cs typeface="Times New Roman"/>
                <a:sym typeface="Times New Roman"/>
              </a:defRPr>
            </a:pPr>
            <a:r>
              <a:t>oxytocin</a:t>
            </a:r>
            <a:r>
              <a:rPr b="0"/>
              <a:t> stimulates </a:t>
            </a:r>
            <a:r>
              <a:t>myoepithelial cells </a:t>
            </a:r>
            <a:r>
              <a:rPr b="0"/>
              <a:t>around each acinus</a:t>
            </a:r>
            <a:endParaRPr b="0"/>
          </a:p>
          <a:p>
            <a:pPr lvl="1" marL="742950" indent="-285750" defTabSz="914400">
              <a:lnSpc>
                <a:spcPct val="100000"/>
              </a:lnSpc>
              <a:buChar char="–"/>
              <a:defRPr sz="2800">
                <a:solidFill>
                  <a:srgbClr val="000000"/>
                </a:solidFill>
                <a:latin typeface="Times New Roman"/>
                <a:ea typeface="Times New Roman"/>
                <a:cs typeface="Times New Roman"/>
                <a:sym typeface="Times New Roman"/>
              </a:defRPr>
            </a:pPr>
            <a:r>
              <a:t>contract to squeeze milk into duct</a:t>
            </a:r>
          </a:p>
        </p:txBody>
      </p:sp>
      <p:grpSp>
        <p:nvGrpSpPr>
          <p:cNvPr id="171" name="Group"/>
          <p:cNvGrpSpPr/>
          <p:nvPr/>
        </p:nvGrpSpPr>
        <p:grpSpPr>
          <a:xfrm>
            <a:off x="-74260" y="6205462"/>
            <a:ext cx="12248972" cy="755703"/>
            <a:chOff x="-1" y="0"/>
            <a:chExt cx="12248971" cy="755702"/>
          </a:xfrm>
        </p:grpSpPr>
        <p:sp>
          <p:nvSpPr>
            <p:cNvPr id="167"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68"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69"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70"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tangle"/>
          <p:cNvSpPr/>
          <p:nvPr/>
        </p:nvSpPr>
        <p:spPr>
          <a:xfrm>
            <a:off x="-4175" y="872738"/>
            <a:ext cx="9152350" cy="4920639"/>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p>
        </p:txBody>
      </p:sp>
      <p:sp>
        <p:nvSpPr>
          <p:cNvPr id="174" name="Reference:…"/>
          <p:cNvSpPr txBox="1"/>
          <p:nvPr/>
        </p:nvSpPr>
        <p:spPr>
          <a:xfrm>
            <a:off x="249700" y="1425763"/>
            <a:ext cx="8644600" cy="4006474"/>
          </a:xfrm>
          <a:prstGeom prst="rect">
            <a:avLst/>
          </a:prstGeom>
          <a:ln w="12700">
            <a:miter lim="400000"/>
          </a:ln>
          <a:extLst>
            <a:ext uri="{C572A759-6A51-4108-AA02-DFA0A04FC94B}">
              <ma14:wrappingTextBoxFlag xmlns:ma14="http://schemas.microsoft.com/office/mac/drawingml/2011/main" val="1"/>
            </a:ext>
          </a:extLst>
        </p:spPr>
        <p:txBody>
          <a:bodyPr lIns="38138" tIns="38138" rIns="38138" bIns="38138" anchor="ctr">
            <a:spAutoFit/>
          </a:bodyPr>
          <a:lstStyle/>
          <a:p>
            <a:pPr marL="403277" indent="-403277">
              <a:lnSpc>
                <a:spcPct val="150000"/>
              </a:lnSpc>
              <a:spcBef>
                <a:spcPts val="1500"/>
              </a:spcBef>
              <a:buSzPct val="100000"/>
              <a:buChar char="◆"/>
              <a:defRPr b="1" sz="7000">
                <a:solidFill>
                  <a:srgbClr val="F1F1F1"/>
                </a:solidFill>
                <a:latin typeface="Times New Roman"/>
                <a:ea typeface="Times New Roman"/>
                <a:cs typeface="Times New Roman"/>
                <a:sym typeface="Times New Roman"/>
              </a:defRPr>
            </a:pPr>
            <a:r>
              <a:t> </a:t>
            </a:r>
            <a:r>
              <a:rPr sz="3700"/>
              <a:t>Reference: </a:t>
            </a:r>
            <a:endParaRPr sz="3700"/>
          </a:p>
          <a:p>
            <a:pPr marL="403277" indent="-403277">
              <a:lnSpc>
                <a:spcPct val="150000"/>
              </a:lnSpc>
              <a:spcBef>
                <a:spcPts val="1500"/>
              </a:spcBef>
              <a:buSzPct val="100000"/>
              <a:buChar char="◆"/>
              <a:defRPr b="1" sz="2400">
                <a:solidFill>
                  <a:srgbClr val="F1F1F1"/>
                </a:solidFill>
                <a:latin typeface="Times New Roman"/>
                <a:ea typeface="Times New Roman"/>
                <a:cs typeface="Times New Roman"/>
                <a:sym typeface="Times New Roman"/>
              </a:defRPr>
            </a:pPr>
            <a:r>
              <a:t>Saladin, Anatomy &amp; Physiology, McGraw Hill, New York,2018</a:t>
            </a:r>
          </a:p>
          <a:p>
            <a:pPr marL="403277" indent="-403277">
              <a:lnSpc>
                <a:spcPct val="150000"/>
              </a:lnSpc>
              <a:spcBef>
                <a:spcPts val="1500"/>
              </a:spcBef>
              <a:buSzPct val="100000"/>
              <a:buChar char="◆"/>
              <a:defRPr b="1" sz="2400">
                <a:solidFill>
                  <a:srgbClr val="F1F1F1"/>
                </a:solidFill>
                <a:latin typeface="Times New Roman"/>
                <a:ea typeface="Times New Roman"/>
                <a:cs typeface="Times New Roman"/>
                <a:sym typeface="Times New Roman"/>
              </a:defRPr>
            </a:pPr>
            <a:r>
              <a:t>National center for case study teaching in science. https://sciencecases.lib.buffalo.edu/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73"/>
                                        </p:tgtEl>
                                        <p:attrNameLst>
                                          <p:attrName>style.visibility</p:attrName>
                                        </p:attrNameLst>
                                      </p:cBhvr>
                                      <p:to>
                                        <p:strVal val="visible"/>
                                      </p:to>
                                    </p:set>
                                    <p:animEffect filter="wipe(left)" transition="in">
                                      <p:cBhvr>
                                        <p:cTn id="7"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LEARNING OUTCOMES"/>
          <p:cNvSpPr txBox="1"/>
          <p:nvPr>
            <p:ph type="title"/>
          </p:nvPr>
        </p:nvSpPr>
        <p:spPr>
          <a:xfrm>
            <a:off x="311698" y="273570"/>
            <a:ext cx="8520604" cy="572712"/>
          </a:xfrm>
          <a:prstGeom prst="rect">
            <a:avLst/>
          </a:prstGeom>
        </p:spPr>
        <p:txBody>
          <a:bodyPr/>
          <a:lstStyle>
            <a:lvl1pPr algn="ctr" defTabSz="902208">
              <a:defRPr b="1" sz="2600">
                <a:latin typeface="Georgia"/>
                <a:ea typeface="Georgia"/>
                <a:cs typeface="Georgia"/>
                <a:sym typeface="Georgia"/>
              </a:defRPr>
            </a:lvl1pPr>
          </a:lstStyle>
          <a:p>
            <a:pPr/>
            <a:r>
              <a:t>LEARNING OUTCOMES</a:t>
            </a:r>
          </a:p>
        </p:txBody>
      </p:sp>
      <p:sp>
        <p:nvSpPr>
          <p:cNvPr id="61" name="As a result of the lesson you will be able to:…"/>
          <p:cNvSpPr txBox="1"/>
          <p:nvPr>
            <p:ph type="body" idx="1"/>
          </p:nvPr>
        </p:nvSpPr>
        <p:spPr>
          <a:xfrm>
            <a:off x="311698" y="1073096"/>
            <a:ext cx="8520604" cy="4387047"/>
          </a:xfrm>
          <a:prstGeom prst="rect">
            <a:avLst/>
          </a:prstGeom>
        </p:spPr>
        <p:txBody>
          <a:bodyPr/>
          <a:lstStyle/>
          <a:p>
            <a:pPr marL="0" indent="0" algn="just" defTabSz="846082">
              <a:lnSpc>
                <a:spcPct val="100000"/>
              </a:lnSpc>
              <a:buSzTx/>
              <a:buNone/>
              <a:defRPr b="1" sz="1640">
                <a:solidFill>
                  <a:srgbClr val="000000"/>
                </a:solidFill>
                <a:latin typeface="Georgia"/>
                <a:ea typeface="Georgia"/>
                <a:cs typeface="Georgia"/>
                <a:sym typeface="Georgia"/>
              </a:defRPr>
            </a:pPr>
            <a:r>
              <a:t>As a result of the lesson you will be able to:</a:t>
            </a:r>
          </a:p>
          <a:p>
            <a:pPr marL="0" indent="0" algn="just" defTabSz="846082">
              <a:lnSpc>
                <a:spcPct val="100000"/>
              </a:lnSpc>
              <a:buSzTx/>
              <a:buNone/>
              <a:defRPr b="1" sz="1640">
                <a:solidFill>
                  <a:srgbClr val="000000"/>
                </a:solidFill>
                <a:latin typeface="Georgia"/>
                <a:ea typeface="Georgia"/>
                <a:cs typeface="Georgia"/>
                <a:sym typeface="Georgia"/>
              </a:defRPr>
            </a:pP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list the major hormones that regulate pregnancy and explain their roles; </a:t>
            </a: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describe a woman’s bodily adaptations to pregnancy; </a:t>
            </a: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identify the physical and chemical stimuli that increase uterine contractility in late pregnancy; </a:t>
            </a: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describe the mechanism of labor contractions; </a:t>
            </a: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name and describe the three stages of labor;  </a:t>
            </a:r>
          </a:p>
          <a:p>
            <a:pPr marL="396599" indent="-317278" algn="just" defTabSz="846082">
              <a:lnSpc>
                <a:spcPct val="100000"/>
              </a:lnSpc>
              <a:spcBef>
                <a:spcPts val="1800"/>
              </a:spcBef>
              <a:buFont typeface="Georgia"/>
              <a:buChar char="❏"/>
              <a:defRPr b="1" i="1" sz="1640">
                <a:solidFill>
                  <a:srgbClr val="000000"/>
                </a:solidFill>
                <a:latin typeface="Georgia"/>
                <a:ea typeface="Georgia"/>
                <a:cs typeface="Georgia"/>
                <a:sym typeface="Georgia"/>
              </a:defRPr>
            </a:pPr>
            <a:r>
              <a:t>describe the physiological changes that occur in a woman during the weeks following childbirth. </a:t>
            </a:r>
            <a:br/>
          </a:p>
        </p:txBody>
      </p:sp>
      <p:sp>
        <p:nvSpPr>
          <p:cNvPr id="62"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63" name="Rectangle"/>
          <p:cNvSpPr/>
          <p:nvPr/>
        </p:nvSpPr>
        <p:spPr>
          <a:xfrm>
            <a:off x="3667581" y="5686957"/>
            <a:ext cx="4765293"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68" name="Group"/>
          <p:cNvGrpSpPr/>
          <p:nvPr/>
        </p:nvGrpSpPr>
        <p:grpSpPr>
          <a:xfrm>
            <a:off x="-74260" y="6205462"/>
            <a:ext cx="12248972" cy="755703"/>
            <a:chOff x="-1" y="0"/>
            <a:chExt cx="12248971" cy="755702"/>
          </a:xfrm>
        </p:grpSpPr>
        <p:sp>
          <p:nvSpPr>
            <p:cNvPr id="64"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65"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66" name="image1.png" descr="image1.png"/>
            <p:cNvPicPr>
              <a:picLocks noChangeAspect="1"/>
            </p:cNvPicPr>
            <p:nvPr/>
          </p:nvPicPr>
          <p:blipFill>
            <a:blip r:embed="rId3">
              <a:extLst/>
            </a:blip>
            <a:stretch>
              <a:fillRect/>
            </a:stretch>
          </p:blipFill>
          <p:spPr>
            <a:xfrm>
              <a:off x="-2" y="-1"/>
              <a:ext cx="704329" cy="613872"/>
            </a:xfrm>
            <a:prstGeom prst="rect">
              <a:avLst/>
            </a:prstGeom>
            <a:ln w="12700" cap="flat">
              <a:noFill/>
              <a:miter lim="400000"/>
            </a:ln>
            <a:effectLst/>
          </p:spPr>
        </p:pic>
        <p:sp>
          <p:nvSpPr>
            <p:cNvPr id="67"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wipe(left)" transition="in">
                                      <p:cBhvr>
                                        <p:cTn id="7" dur="500"/>
                                        <p:tgtEl>
                                          <p:spTgt spid="62"/>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63"/>
                                        </p:tgtEl>
                                        <p:attrNameLst>
                                          <p:attrName>style.visibility</p:attrName>
                                        </p:attrNameLst>
                                      </p:cBhvr>
                                      <p:to>
                                        <p:strVal val="visible"/>
                                      </p:to>
                                    </p:set>
                                    <p:animEffect filter="wipe(left)" transition="in">
                                      <p:cBhvr>
                                        <p:cTn id="11" dur="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2"/>
      <p:bldP build="whole" bldLvl="1" animBg="1" rev="0" advAuto="0" spid="6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lide Number"/>
          <p:cNvSpPr txBox="1"/>
          <p:nvPr>
            <p:ph type="sldNum" sz="quarter" idx="4294967295"/>
          </p:nvPr>
        </p:nvSpPr>
        <p:spPr>
          <a:xfrm>
            <a:off x="8940975" y="6324600"/>
            <a:ext cx="245400"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71" name="Introduction"/>
          <p:cNvSpPr txBox="1"/>
          <p:nvPr>
            <p:ph type="title" idx="4294967295"/>
          </p:nvPr>
        </p:nvSpPr>
        <p:spPr>
          <a:xfrm>
            <a:off x="-2717802" y="190498"/>
            <a:ext cx="9144004" cy="1143004"/>
          </a:xfrm>
          <a:prstGeom prst="rect">
            <a:avLst/>
          </a:prstGeom>
        </p:spPr>
        <p:txBody>
          <a:bodyPr lIns="45718" tIns="45718" rIns="45718" bIns="45718" anchor="ctr"/>
          <a:lstStyle>
            <a:lvl1pPr algn="ctr" defTabSz="914400">
              <a:defRPr b="1"/>
            </a:lvl1pPr>
          </a:lstStyle>
          <a:p>
            <a:pPr/>
            <a:r>
              <a:t>Introduction</a:t>
            </a:r>
            <a:endParaRPr b="0" sz="1200"/>
          </a:p>
        </p:txBody>
      </p:sp>
      <p:sp>
        <p:nvSpPr>
          <p:cNvPr id="72" name="Gestation (pregnancy) lasts an average of 266 days from conception to childbirth, but the gestational calendar is usually measured from the first day of the woman’s last menstrual period (LMP). Thus, the birth is predicted to occur 280 days (40 weeks) fr"/>
          <p:cNvSpPr txBox="1"/>
          <p:nvPr>
            <p:ph type="body" idx="4294967295"/>
          </p:nvPr>
        </p:nvSpPr>
        <p:spPr>
          <a:xfrm>
            <a:off x="319831" y="723900"/>
            <a:ext cx="8326538" cy="5410200"/>
          </a:xfrm>
          <a:prstGeom prst="rect">
            <a:avLst/>
          </a:prstGeom>
        </p:spPr>
        <p:txBody>
          <a:bodyPr lIns="45718" tIns="45718" rIns="45718" bIns="45718"/>
          <a:lstStyle/>
          <a:p>
            <a:pPr lvl="1" marL="1171575" indent="-714375" defTabSz="914400">
              <a:lnSpc>
                <a:spcPct val="80000"/>
              </a:lnSpc>
              <a:buChar char="–"/>
              <a:defRPr>
                <a:solidFill>
                  <a:srgbClr val="000000"/>
                </a:solidFill>
                <a:latin typeface="Times New Roman"/>
                <a:ea typeface="Times New Roman"/>
                <a:cs typeface="Times New Roman"/>
                <a:sym typeface="Times New Roman"/>
              </a:defRPr>
            </a:pPr>
          </a:p>
          <a:p>
            <a:pPr lvl="1" marL="1171575" indent="-714375" defTabSz="914400">
              <a:lnSpc>
                <a:spcPct val="80000"/>
              </a:lnSpc>
              <a:buChar char="–"/>
              <a:defRPr b="1">
                <a:solidFill>
                  <a:srgbClr val="000000"/>
                </a:solidFill>
                <a:latin typeface="Times New Roman"/>
                <a:ea typeface="Times New Roman"/>
                <a:cs typeface="Times New Roman"/>
                <a:sym typeface="Times New Roman"/>
              </a:defRPr>
            </a:pPr>
          </a:p>
          <a:p>
            <a:pPr marL="342900" indent="-342900" algn="just" defTabSz="914400">
              <a:lnSpc>
                <a:spcPct val="80000"/>
              </a:lnSpc>
              <a:spcBef>
                <a:spcPts val="500"/>
              </a:spcBef>
              <a:buChar char="•"/>
              <a:defRPr b="1">
                <a:solidFill>
                  <a:srgbClr val="000000"/>
                </a:solidFill>
                <a:latin typeface="Times New Roman"/>
                <a:ea typeface="Times New Roman"/>
                <a:cs typeface="Times New Roman"/>
                <a:sym typeface="Times New Roman"/>
              </a:defRPr>
            </a:pPr>
            <a:r>
              <a:t>Gestation (pregnancy)</a:t>
            </a:r>
            <a:r>
              <a:rPr b="0"/>
              <a:t> lasts an average of 266 days from conception to childbirth, but the gestational calendar is usually measured from the first day of the woman’s last menstrual period (LMP). Thus, the birth is predicted to occur 280 days (40 weeks) from the LMP. </a:t>
            </a:r>
            <a:endParaRPr b="0"/>
          </a:p>
          <a:p>
            <a:pPr marL="342900" indent="-342900" algn="just" defTabSz="914400">
              <a:lnSpc>
                <a:spcPct val="80000"/>
              </a:lnSpc>
              <a:spcBef>
                <a:spcPts val="500"/>
              </a:spcBef>
              <a:buChar char="•"/>
              <a:defRPr b="1">
                <a:solidFill>
                  <a:srgbClr val="000000"/>
                </a:solidFill>
                <a:latin typeface="Times New Roman"/>
                <a:ea typeface="Times New Roman"/>
                <a:cs typeface="Times New Roman"/>
                <a:sym typeface="Times New Roman"/>
              </a:defRPr>
            </a:pPr>
            <a:r>
              <a:t>conceptus  t</a:t>
            </a:r>
            <a:r>
              <a:rPr b="0"/>
              <a:t>he embryo or fetus as well as the placenta and membranes  </a:t>
            </a:r>
            <a:r>
              <a:rPr i="1"/>
              <a:t> </a:t>
            </a:r>
            <a:r>
              <a:rPr b="0"/>
              <a:t>associated with it </a:t>
            </a:r>
            <a:endParaRPr b="0"/>
          </a:p>
          <a:p>
            <a:pPr algn="just" defTabSz="914400">
              <a:lnSpc>
                <a:spcPct val="80000"/>
              </a:lnSpc>
              <a:spcBef>
                <a:spcPts val="500"/>
              </a:spcBef>
              <a:buChar char="○"/>
              <a:defRPr sz="1900">
                <a:solidFill>
                  <a:srgbClr val="000000"/>
                </a:solidFill>
                <a:latin typeface="Times New Roman"/>
                <a:ea typeface="Times New Roman"/>
                <a:cs typeface="Times New Roman"/>
                <a:sym typeface="Times New Roman"/>
              </a:defRPr>
            </a:pPr>
            <a:r>
              <a:rPr b="1" i="1"/>
              <a:t>blastocyst </a:t>
            </a:r>
            <a:r>
              <a:rPr i="1"/>
              <a:t> </a:t>
            </a:r>
            <a:r>
              <a:t>The developing individual is a hollow ball of the first 2 weeks,</a:t>
            </a:r>
          </a:p>
          <a:p>
            <a:pPr algn="just" defTabSz="914400">
              <a:lnSpc>
                <a:spcPct val="80000"/>
              </a:lnSpc>
              <a:spcBef>
                <a:spcPts val="500"/>
              </a:spcBef>
              <a:buChar char="○"/>
              <a:defRPr sz="1900">
                <a:solidFill>
                  <a:srgbClr val="000000"/>
                </a:solidFill>
                <a:latin typeface="Times New Roman"/>
                <a:ea typeface="Times New Roman"/>
                <a:cs typeface="Times New Roman"/>
                <a:sym typeface="Times New Roman"/>
              </a:defRPr>
            </a:pPr>
            <a:r>
              <a:t> </a:t>
            </a:r>
            <a:r>
              <a:rPr b="1" i="1"/>
              <a:t>embryo  </a:t>
            </a:r>
            <a:r>
              <a:rPr i="1"/>
              <a:t>   </a:t>
            </a:r>
            <a:r>
              <a:t>from day 16 through week 8, </a:t>
            </a:r>
          </a:p>
          <a:p>
            <a:pPr algn="just" defTabSz="914400">
              <a:lnSpc>
                <a:spcPct val="80000"/>
              </a:lnSpc>
              <a:spcBef>
                <a:spcPts val="500"/>
              </a:spcBef>
              <a:buChar char="○"/>
              <a:defRPr sz="1900">
                <a:solidFill>
                  <a:srgbClr val="000000"/>
                </a:solidFill>
                <a:latin typeface="Times New Roman"/>
                <a:ea typeface="Times New Roman"/>
                <a:cs typeface="Times New Roman"/>
                <a:sym typeface="Times New Roman"/>
              </a:defRPr>
            </a:pPr>
            <a:r>
              <a:rPr b="1" i="1"/>
              <a:t>fetus</a:t>
            </a:r>
            <a:r>
              <a:rPr i="1"/>
              <a:t>     </a:t>
            </a:r>
            <a:r>
              <a:t>from the beginning of week 9 until birth.  attached by way of an </a:t>
            </a:r>
            <a:r>
              <a:rPr i="1"/>
              <a:t>umbilical cord </a:t>
            </a:r>
            <a:r>
              <a:t>to a disc-shaped </a:t>
            </a:r>
            <a:r>
              <a:rPr i="1"/>
              <a:t>placenta </a:t>
            </a:r>
            <a:r>
              <a:t>on the uterine wall. </a:t>
            </a:r>
          </a:p>
          <a:p>
            <a:pPr algn="just" defTabSz="914400">
              <a:lnSpc>
                <a:spcPct val="80000"/>
              </a:lnSpc>
              <a:spcBef>
                <a:spcPts val="500"/>
              </a:spcBef>
              <a:buChar char="○"/>
              <a:defRPr sz="1900">
                <a:solidFill>
                  <a:srgbClr val="000000"/>
                </a:solidFill>
                <a:latin typeface="Times New Roman"/>
                <a:ea typeface="Times New Roman"/>
                <a:cs typeface="Times New Roman"/>
                <a:sym typeface="Times New Roman"/>
              </a:defRPr>
            </a:pPr>
            <a:r>
              <a:rPr b="1" i="1"/>
              <a:t>The placenta </a:t>
            </a:r>
            <a:r>
              <a:t>provides fetal nutrition and waste disposal, and secretes hormones that regulate pregnancy, mammary development, and fetal development.</a:t>
            </a:r>
          </a:p>
          <a:p>
            <a:pPr algn="just" defTabSz="914400">
              <a:lnSpc>
                <a:spcPct val="80000"/>
              </a:lnSpc>
              <a:spcBef>
                <a:spcPts val="500"/>
              </a:spcBef>
              <a:buChar char="○"/>
              <a:defRPr sz="1900">
                <a:solidFill>
                  <a:srgbClr val="000000"/>
                </a:solidFill>
                <a:latin typeface="Times New Roman"/>
                <a:ea typeface="Times New Roman"/>
                <a:cs typeface="Times New Roman"/>
                <a:sym typeface="Times New Roman"/>
              </a:defRPr>
            </a:pPr>
            <a:r>
              <a:rPr b="1" i="1"/>
              <a:t> neonate </a:t>
            </a:r>
            <a:r>
              <a:t>For the first 4 weeks after birth</a:t>
            </a:r>
          </a:p>
        </p:txBody>
      </p:sp>
      <p:grpSp>
        <p:nvGrpSpPr>
          <p:cNvPr id="77" name="Group"/>
          <p:cNvGrpSpPr/>
          <p:nvPr/>
        </p:nvGrpSpPr>
        <p:grpSpPr>
          <a:xfrm>
            <a:off x="-74260" y="6205462"/>
            <a:ext cx="12248972" cy="755703"/>
            <a:chOff x="-1" y="0"/>
            <a:chExt cx="12248971" cy="755702"/>
          </a:xfrm>
        </p:grpSpPr>
        <p:sp>
          <p:nvSpPr>
            <p:cNvPr id="73"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74"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75"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76"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lide Number"/>
          <p:cNvSpPr txBox="1"/>
          <p:nvPr>
            <p:ph type="sldNum" sz="quarter" idx="4294967295"/>
          </p:nvPr>
        </p:nvSpPr>
        <p:spPr>
          <a:xfrm>
            <a:off x="8940975" y="6324600"/>
            <a:ext cx="386663"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grpSp>
        <p:nvGrpSpPr>
          <p:cNvPr id="84" name="Group"/>
          <p:cNvGrpSpPr/>
          <p:nvPr/>
        </p:nvGrpSpPr>
        <p:grpSpPr>
          <a:xfrm>
            <a:off x="-74260" y="6205462"/>
            <a:ext cx="12248972" cy="755703"/>
            <a:chOff x="-1" y="0"/>
            <a:chExt cx="12248971" cy="755702"/>
          </a:xfrm>
        </p:grpSpPr>
        <p:sp>
          <p:nvSpPr>
            <p:cNvPr id="80"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81"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82"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83"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85" name="Screen Shot 2020-09-16 at 11.05.07.png" descr="Screen Shot 2020-09-16 at 11.05.07.png"/>
          <p:cNvPicPr>
            <a:picLocks noChangeAspect="1"/>
          </p:cNvPicPr>
          <p:nvPr/>
        </p:nvPicPr>
        <p:blipFill>
          <a:blip r:embed="rId3">
            <a:extLst/>
          </a:blip>
          <a:stretch>
            <a:fillRect/>
          </a:stretch>
        </p:blipFill>
        <p:spPr>
          <a:xfrm>
            <a:off x="0" y="1044618"/>
            <a:ext cx="9144000" cy="425302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lide Number"/>
          <p:cNvSpPr txBox="1"/>
          <p:nvPr>
            <p:ph type="sldNum" sz="quarter" idx="4294967295"/>
          </p:nvPr>
        </p:nvSpPr>
        <p:spPr>
          <a:xfrm>
            <a:off x="8940975" y="6324600"/>
            <a:ext cx="245400"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88" name="Hormones of Pregnancy"/>
          <p:cNvSpPr txBox="1"/>
          <p:nvPr>
            <p:ph type="title" idx="4294967295"/>
          </p:nvPr>
        </p:nvSpPr>
        <p:spPr>
          <a:xfrm>
            <a:off x="-1130302" y="12698"/>
            <a:ext cx="9144004" cy="1143004"/>
          </a:xfrm>
          <a:prstGeom prst="rect">
            <a:avLst/>
          </a:prstGeom>
        </p:spPr>
        <p:txBody>
          <a:bodyPr lIns="45718" tIns="45718" rIns="45718" bIns="45718" anchor="ctr"/>
          <a:lstStyle>
            <a:lvl1pPr algn="ctr" defTabSz="914400">
              <a:defRPr b="1"/>
            </a:lvl1pPr>
          </a:lstStyle>
          <a:p>
            <a:pPr/>
            <a:r>
              <a:t>Hormones of Pregnancy </a:t>
            </a:r>
            <a:endParaRPr sz="1200"/>
          </a:p>
        </p:txBody>
      </p:sp>
      <p:sp>
        <p:nvSpPr>
          <p:cNvPr id="89" name="estrogens…"/>
          <p:cNvSpPr txBox="1"/>
          <p:nvPr>
            <p:ph type="body" idx="4294967295"/>
          </p:nvPr>
        </p:nvSpPr>
        <p:spPr>
          <a:xfrm>
            <a:off x="472628" y="1346200"/>
            <a:ext cx="8198744" cy="5410200"/>
          </a:xfrm>
          <a:prstGeom prst="rect">
            <a:avLst/>
          </a:prstGeom>
        </p:spPr>
        <p:txBody>
          <a:bodyPr lIns="45718" tIns="45718" rIns="45718" bIns="45718"/>
          <a:lstStyle/>
          <a:p>
            <a:pPr marL="411480" indent="-411480" defTabSz="914400">
              <a:lnSpc>
                <a:spcPct val="100000"/>
              </a:lnSpc>
              <a:spcBef>
                <a:spcPts val="500"/>
              </a:spcBef>
              <a:buChar char="•"/>
              <a:defRPr b="1">
                <a:solidFill>
                  <a:srgbClr val="000000"/>
                </a:solidFill>
                <a:latin typeface="Times New Roman"/>
                <a:ea typeface="Times New Roman"/>
                <a:cs typeface="Times New Roman"/>
                <a:sym typeface="Times New Roman"/>
              </a:defRPr>
            </a:pPr>
            <a:r>
              <a:t>estrogens</a:t>
            </a:r>
          </a:p>
          <a:p>
            <a:pPr marL="411480" indent="-411480" defTabSz="914400">
              <a:lnSpc>
                <a:spcPct val="100000"/>
              </a:lnSpc>
              <a:spcBef>
                <a:spcPts val="500"/>
              </a:spcBef>
              <a:buChar char="•"/>
              <a:defRPr b="1">
                <a:solidFill>
                  <a:srgbClr val="000000"/>
                </a:solidFill>
                <a:latin typeface="Times New Roman"/>
                <a:ea typeface="Times New Roman"/>
                <a:cs typeface="Times New Roman"/>
                <a:sym typeface="Times New Roman"/>
              </a:defRPr>
            </a:pPr>
            <a:r>
              <a:t>progesterone</a:t>
            </a:r>
          </a:p>
          <a:p>
            <a:pPr marL="411480" indent="-411480" defTabSz="914400">
              <a:lnSpc>
                <a:spcPct val="100000"/>
              </a:lnSpc>
              <a:spcBef>
                <a:spcPts val="500"/>
              </a:spcBef>
              <a:buChar char="•"/>
              <a:defRPr b="1">
                <a:solidFill>
                  <a:srgbClr val="000000"/>
                </a:solidFill>
                <a:latin typeface="Times New Roman"/>
                <a:ea typeface="Times New Roman"/>
                <a:cs typeface="Times New Roman"/>
                <a:sym typeface="Times New Roman"/>
              </a:defRPr>
            </a:pPr>
            <a:r>
              <a:t>human chorionic gonadotropin</a:t>
            </a:r>
          </a:p>
          <a:p>
            <a:pPr marL="411480" indent="-411480" defTabSz="914400">
              <a:lnSpc>
                <a:spcPct val="100000"/>
              </a:lnSpc>
              <a:spcBef>
                <a:spcPts val="500"/>
              </a:spcBef>
              <a:buChar char="•"/>
              <a:defRPr b="1">
                <a:solidFill>
                  <a:srgbClr val="000000"/>
                </a:solidFill>
                <a:latin typeface="Times New Roman"/>
                <a:ea typeface="Times New Roman"/>
                <a:cs typeface="Times New Roman"/>
                <a:sym typeface="Times New Roman"/>
              </a:defRPr>
            </a:pPr>
            <a:r>
              <a:t>human chorionic somatomammotropin. </a:t>
            </a:r>
          </a:p>
          <a:p>
            <a:pPr marL="411480" indent="-411480" defTabSz="914400">
              <a:lnSpc>
                <a:spcPct val="100000"/>
              </a:lnSpc>
              <a:spcBef>
                <a:spcPts val="500"/>
              </a:spcBef>
              <a:buChar char="•"/>
              <a:defRPr b="1">
                <a:solidFill>
                  <a:srgbClr val="000000"/>
                </a:solidFill>
                <a:latin typeface="Times New Roman"/>
                <a:ea typeface="Times New Roman"/>
                <a:cs typeface="Times New Roman"/>
                <a:sym typeface="Times New Roman"/>
              </a:defRPr>
            </a:pPr>
            <a:r>
              <a:t>Other Hormones -  thyrotropin, prolactin, and ACTH ,HCG, pituitary thyrotropin, and </a:t>
            </a:r>
            <a:r>
              <a:rPr i="1"/>
              <a:t>human chorionic thyrotropin ,</a:t>
            </a:r>
            <a:r>
              <a:t>Aldosterone ,relaxin</a:t>
            </a:r>
          </a:p>
          <a:p>
            <a:pPr marL="411480" indent="-411480" defTabSz="914400">
              <a:lnSpc>
                <a:spcPct val="100000"/>
              </a:lnSpc>
              <a:spcBef>
                <a:spcPts val="500"/>
              </a:spcBef>
              <a:buChar char="•"/>
              <a:defRPr b="1" sz="2700">
                <a:solidFill>
                  <a:srgbClr val="000000"/>
                </a:solidFill>
                <a:latin typeface="Times New Roman"/>
                <a:ea typeface="Times New Roman"/>
                <a:cs typeface="Times New Roman"/>
                <a:sym typeface="Times New Roman"/>
              </a:defRPr>
            </a:pPr>
            <a:r>
              <a:t>Importance</a:t>
            </a:r>
          </a:p>
          <a:p>
            <a:pPr defTabSz="914400">
              <a:lnSpc>
                <a:spcPct val="100000"/>
              </a:lnSpc>
              <a:spcBef>
                <a:spcPts val="500"/>
              </a:spcBef>
              <a:buChar char="○"/>
              <a:defRPr>
                <a:solidFill>
                  <a:srgbClr val="000000"/>
                </a:solidFill>
                <a:latin typeface="Times New Roman"/>
                <a:ea typeface="Times New Roman"/>
                <a:cs typeface="Times New Roman"/>
                <a:sym typeface="Times New Roman"/>
              </a:defRPr>
            </a:pPr>
            <a:r>
              <a:t>indicator of the well-being of the fetus. </a:t>
            </a:r>
          </a:p>
          <a:p>
            <a:pPr defTabSz="914400">
              <a:lnSpc>
                <a:spcPct val="100000"/>
              </a:lnSpc>
              <a:spcBef>
                <a:spcPts val="500"/>
              </a:spcBef>
              <a:buChar char="○"/>
              <a:defRPr>
                <a:solidFill>
                  <a:srgbClr val="000000"/>
                </a:solidFill>
                <a:latin typeface="Times New Roman"/>
                <a:ea typeface="Times New Roman"/>
                <a:cs typeface="Times New Roman"/>
                <a:sym typeface="Times New Roman"/>
              </a:defRPr>
            </a:pPr>
            <a:r>
              <a:t>secreted primarily by the placenta, </a:t>
            </a:r>
          </a:p>
          <a:p>
            <a:pPr defTabSz="914400">
              <a:lnSpc>
                <a:spcPct val="100000"/>
              </a:lnSpc>
              <a:spcBef>
                <a:spcPts val="500"/>
              </a:spcBef>
              <a:buChar char="○"/>
              <a:defRPr>
                <a:solidFill>
                  <a:srgbClr val="000000"/>
                </a:solidFill>
                <a:latin typeface="Times New Roman"/>
                <a:ea typeface="Times New Roman"/>
                <a:cs typeface="Times New Roman"/>
                <a:sym typeface="Times New Roman"/>
              </a:defRPr>
            </a:pPr>
            <a:r>
              <a:t>corpus luteum is an important source of hormones in the first several weeks.</a:t>
            </a:r>
          </a:p>
        </p:txBody>
      </p:sp>
      <p:grpSp>
        <p:nvGrpSpPr>
          <p:cNvPr id="94" name="Group"/>
          <p:cNvGrpSpPr/>
          <p:nvPr/>
        </p:nvGrpSpPr>
        <p:grpSpPr>
          <a:xfrm>
            <a:off x="-74260" y="6205462"/>
            <a:ext cx="12248972" cy="755703"/>
            <a:chOff x="-1" y="0"/>
            <a:chExt cx="12248971" cy="755702"/>
          </a:xfrm>
        </p:grpSpPr>
        <p:sp>
          <p:nvSpPr>
            <p:cNvPr id="90"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91"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92" name="image1.png" descr="image1.png"/>
            <p:cNvPicPr>
              <a:picLocks noChangeAspect="1"/>
            </p:cNvPicPr>
            <p:nvPr/>
          </p:nvPicPr>
          <p:blipFill>
            <a:blip r:embed="rId3">
              <a:extLst/>
            </a:blip>
            <a:stretch>
              <a:fillRect/>
            </a:stretch>
          </p:blipFill>
          <p:spPr>
            <a:xfrm>
              <a:off x="-2" y="-1"/>
              <a:ext cx="704329" cy="613872"/>
            </a:xfrm>
            <a:prstGeom prst="rect">
              <a:avLst/>
            </a:prstGeom>
            <a:ln w="12700" cap="flat">
              <a:noFill/>
              <a:miter lim="400000"/>
            </a:ln>
            <a:effectLst/>
          </p:spPr>
        </p:pic>
        <p:sp>
          <p:nvSpPr>
            <p:cNvPr id="93"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lide Number"/>
          <p:cNvSpPr txBox="1"/>
          <p:nvPr>
            <p:ph type="sldNum" sz="quarter" idx="4294967295"/>
          </p:nvPr>
        </p:nvSpPr>
        <p:spPr>
          <a:xfrm>
            <a:off x="8940975" y="6324600"/>
            <a:ext cx="245400"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99" name="Adjustments to Pregnancy"/>
          <p:cNvSpPr txBox="1"/>
          <p:nvPr>
            <p:ph type="title" idx="4294967295"/>
          </p:nvPr>
        </p:nvSpPr>
        <p:spPr>
          <a:xfrm>
            <a:off x="-1193802" y="76198"/>
            <a:ext cx="9144004" cy="1143004"/>
          </a:xfrm>
          <a:prstGeom prst="rect">
            <a:avLst/>
          </a:prstGeom>
        </p:spPr>
        <p:txBody>
          <a:bodyPr lIns="45718" tIns="45718" rIns="45718" bIns="45718" anchor="ctr"/>
          <a:lstStyle>
            <a:lvl1pPr algn="ctr" defTabSz="914400">
              <a:defRPr b="1"/>
            </a:lvl1pPr>
          </a:lstStyle>
          <a:p>
            <a:pPr/>
            <a:r>
              <a:t>Adjustments to Pregnancy </a:t>
            </a:r>
            <a:endParaRPr sz="1200"/>
          </a:p>
        </p:txBody>
      </p:sp>
      <p:grpSp>
        <p:nvGrpSpPr>
          <p:cNvPr id="104" name="Group"/>
          <p:cNvGrpSpPr/>
          <p:nvPr/>
        </p:nvGrpSpPr>
        <p:grpSpPr>
          <a:xfrm>
            <a:off x="-74260" y="6205462"/>
            <a:ext cx="12248972" cy="755703"/>
            <a:chOff x="-1" y="0"/>
            <a:chExt cx="12248971" cy="755702"/>
          </a:xfrm>
        </p:grpSpPr>
        <p:sp>
          <p:nvSpPr>
            <p:cNvPr id="100"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01"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02"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03"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05" name="Digestive System, Nutrition, and Metabolism…"/>
          <p:cNvSpPr txBox="1"/>
          <p:nvPr>
            <p:ph type="body" idx="4294967295"/>
          </p:nvPr>
        </p:nvSpPr>
        <p:spPr>
          <a:xfrm>
            <a:off x="472628" y="889000"/>
            <a:ext cx="8198744" cy="5410200"/>
          </a:xfrm>
          <a:prstGeom prst="rect">
            <a:avLst/>
          </a:prstGeom>
        </p:spPr>
        <p:txBody>
          <a:bodyPr lIns="45718" tIns="45718" rIns="45718" bIns="45718"/>
          <a:lstStyle/>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Digestive System, Nutrition, and Metabolism </a:t>
            </a:r>
          </a:p>
          <a:p>
            <a:pPr marL="0" indent="0" defTabSz="722376">
              <a:lnSpc>
                <a:spcPct val="100000"/>
              </a:lnSpc>
              <a:spcBef>
                <a:spcPts val="400"/>
              </a:spcBef>
              <a:buSzTx/>
              <a:buNone/>
              <a:defRPr b="1" sz="1896">
                <a:solidFill>
                  <a:srgbClr val="000000"/>
                </a:solidFill>
                <a:latin typeface="Times New Roman"/>
                <a:ea typeface="Times New Roman"/>
                <a:cs typeface="Times New Roman"/>
                <a:sym typeface="Times New Roman"/>
              </a:defRPr>
            </a:pPr>
            <a:r>
              <a:t>       — </a:t>
            </a:r>
            <a:r>
              <a:rPr b="0" sz="1422"/>
              <a:t> morning sickness </a:t>
            </a:r>
            <a:endParaRPr b="0" sz="1422"/>
          </a:p>
          <a:p>
            <a:pPr marL="0" indent="0" defTabSz="722376">
              <a:lnSpc>
                <a:spcPct val="100000"/>
              </a:lnSpc>
              <a:spcBef>
                <a:spcPts val="400"/>
              </a:spcBef>
              <a:buSzTx/>
              <a:buNone/>
              <a:defRPr sz="1422">
                <a:solidFill>
                  <a:srgbClr val="000000"/>
                </a:solidFill>
                <a:latin typeface="Times New Roman"/>
                <a:ea typeface="Times New Roman"/>
                <a:cs typeface="Times New Roman"/>
                <a:sym typeface="Times New Roman"/>
              </a:defRPr>
            </a:pPr>
            <a:r>
              <a:t>         — Constipation and heartburn </a:t>
            </a:r>
          </a:p>
          <a:p>
            <a:pPr marL="0" indent="0" defTabSz="722376">
              <a:lnSpc>
                <a:spcPct val="100000"/>
              </a:lnSpc>
              <a:spcBef>
                <a:spcPts val="400"/>
              </a:spcBef>
              <a:buSzTx/>
              <a:buNone/>
              <a:defRPr sz="1422">
                <a:solidFill>
                  <a:srgbClr val="000000"/>
                </a:solidFill>
                <a:latin typeface="Times New Roman"/>
                <a:ea typeface="Times New Roman"/>
                <a:cs typeface="Times New Roman"/>
                <a:sym typeface="Times New Roman"/>
              </a:defRPr>
            </a:pPr>
            <a:r>
              <a:t>          — raised basal metabolic rate </a:t>
            </a:r>
          </a:p>
          <a:p>
            <a:pPr marL="0" indent="0" defTabSz="722376">
              <a:lnSpc>
                <a:spcPct val="100000"/>
              </a:lnSpc>
              <a:spcBef>
                <a:spcPts val="400"/>
              </a:spcBef>
              <a:buSzTx/>
              <a:buNone/>
              <a:defRPr sz="1422">
                <a:solidFill>
                  <a:srgbClr val="000000"/>
                </a:solidFill>
                <a:latin typeface="Times New Roman"/>
                <a:ea typeface="Times New Roman"/>
                <a:cs typeface="Times New Roman"/>
                <a:sym typeface="Times New Roman"/>
              </a:defRPr>
            </a:pPr>
            <a:r>
              <a:t>          — increased nutrational need</a:t>
            </a:r>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Circulatory System </a:t>
            </a:r>
          </a:p>
          <a:p>
            <a:pPr marL="0" indent="0" defTabSz="722376">
              <a:lnSpc>
                <a:spcPct val="100000"/>
              </a:lnSpc>
              <a:spcBef>
                <a:spcPts val="400"/>
              </a:spcBef>
              <a:buSzTx/>
              <a:buNone/>
              <a:defRPr sz="1422">
                <a:solidFill>
                  <a:srgbClr val="000000"/>
                </a:solidFill>
                <a:latin typeface="Times New Roman"/>
                <a:ea typeface="Times New Roman"/>
                <a:cs typeface="Times New Roman"/>
                <a:sym typeface="Times New Roman"/>
              </a:defRPr>
            </a:pPr>
            <a:r>
              <a:t>        — The mother’s blood volume rises about 30% </a:t>
            </a:r>
          </a:p>
          <a:p>
            <a:pPr marL="0" indent="0" defTabSz="722376">
              <a:lnSpc>
                <a:spcPct val="100000"/>
              </a:lnSpc>
              <a:spcBef>
                <a:spcPts val="400"/>
              </a:spcBef>
              <a:buSzTx/>
              <a:buNone/>
              <a:defRPr sz="1422">
                <a:solidFill>
                  <a:srgbClr val="000000"/>
                </a:solidFill>
                <a:latin typeface="Times New Roman"/>
                <a:ea typeface="Times New Roman"/>
                <a:cs typeface="Times New Roman"/>
                <a:sym typeface="Times New Roman"/>
              </a:defRPr>
            </a:pPr>
            <a:r>
              <a:t>        — Cardiac output rises about 30% to 40% above normal by 27 weeks</a:t>
            </a:r>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Respiratory System </a:t>
            </a:r>
          </a:p>
          <a:p>
            <a:pPr marL="325069" indent="-325069" defTabSz="722376">
              <a:lnSpc>
                <a:spcPct val="100000"/>
              </a:lnSpc>
              <a:spcBef>
                <a:spcPts val="400"/>
              </a:spcBef>
              <a:buChar char="•"/>
              <a:defRPr sz="1422">
                <a:solidFill>
                  <a:srgbClr val="000000"/>
                </a:solidFill>
                <a:latin typeface="Times New Roman"/>
                <a:ea typeface="Times New Roman"/>
                <a:cs typeface="Times New Roman"/>
                <a:sym typeface="Times New Roman"/>
              </a:defRPr>
            </a:pPr>
            <a:r>
              <a:t>— the tidal volume and minute ventilation increase about 40% </a:t>
            </a:r>
            <a:endParaRPr sz="948"/>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Urinary System</a:t>
            </a:r>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a:t>
            </a:r>
            <a:r>
              <a:rPr b="0" sz="1422"/>
              <a:t>  the glomerular filtration rate increases by 50% and urine output is slightly elevated </a:t>
            </a:r>
            <a:endParaRPr b="0" sz="1422"/>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Integumentary System </a:t>
            </a:r>
          </a:p>
          <a:p>
            <a:pPr marL="325069" indent="-325069" defTabSz="722376">
              <a:lnSpc>
                <a:spcPct val="100000"/>
              </a:lnSpc>
              <a:spcBef>
                <a:spcPts val="400"/>
              </a:spcBef>
              <a:buChar char="•"/>
              <a:defRPr sz="1422">
                <a:solidFill>
                  <a:srgbClr val="000000"/>
                </a:solidFill>
                <a:latin typeface="Times New Roman"/>
                <a:ea typeface="Times New Roman"/>
                <a:cs typeface="Times New Roman"/>
                <a:sym typeface="Times New Roman"/>
              </a:defRPr>
            </a:pPr>
            <a:r>
              <a:t>— The skin grows to accommodate expansion of the abdomen and breasts and the added fat deposition in the hips and thighs </a:t>
            </a:r>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Uterine Growth and Weight Gain </a:t>
            </a:r>
          </a:p>
          <a:p>
            <a:pPr marL="325069" indent="-325069" defTabSz="722376">
              <a:lnSpc>
                <a:spcPct val="100000"/>
              </a:lnSpc>
              <a:spcBef>
                <a:spcPts val="400"/>
              </a:spcBef>
              <a:buChar char="•"/>
              <a:defRPr b="1" sz="1896">
                <a:solidFill>
                  <a:srgbClr val="000000"/>
                </a:solidFill>
                <a:latin typeface="Times New Roman"/>
                <a:ea typeface="Times New Roman"/>
                <a:cs typeface="Times New Roman"/>
                <a:sym typeface="Times New Roman"/>
              </a:defRPr>
            </a:pPr>
            <a:r>
              <a:t>— </a:t>
            </a:r>
            <a:r>
              <a:rPr b="0" sz="1422"/>
              <a:t>The uterus weighs about 50 g when a woman is not pregnant and about 900 g by the end of pregnancy.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lide Number"/>
          <p:cNvSpPr txBox="1"/>
          <p:nvPr>
            <p:ph type="sldNum" sz="quarter" idx="4294967295"/>
          </p:nvPr>
        </p:nvSpPr>
        <p:spPr>
          <a:xfrm>
            <a:off x="8940975" y="6324600"/>
            <a:ext cx="245400"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108" name="Child birth"/>
          <p:cNvSpPr txBox="1"/>
          <p:nvPr>
            <p:ph type="title" idx="4294967295"/>
          </p:nvPr>
        </p:nvSpPr>
        <p:spPr>
          <a:xfrm>
            <a:off x="-2705102" y="101598"/>
            <a:ext cx="9144004" cy="1143004"/>
          </a:xfrm>
          <a:prstGeom prst="rect">
            <a:avLst/>
          </a:prstGeom>
        </p:spPr>
        <p:txBody>
          <a:bodyPr lIns="45718" tIns="45718" rIns="45718" bIns="45718" anchor="ctr"/>
          <a:lstStyle>
            <a:lvl1pPr algn="ctr" defTabSz="914400">
              <a:defRPr b="1"/>
            </a:lvl1pPr>
          </a:lstStyle>
          <a:p>
            <a:pPr/>
            <a:r>
              <a:t>Child birth</a:t>
            </a:r>
            <a:endParaRPr sz="1200"/>
          </a:p>
        </p:txBody>
      </p:sp>
      <p:grpSp>
        <p:nvGrpSpPr>
          <p:cNvPr id="113" name="Group"/>
          <p:cNvGrpSpPr/>
          <p:nvPr/>
        </p:nvGrpSpPr>
        <p:grpSpPr>
          <a:xfrm>
            <a:off x="-74260" y="6205462"/>
            <a:ext cx="12248972" cy="755703"/>
            <a:chOff x="-1" y="0"/>
            <a:chExt cx="12248971" cy="755702"/>
          </a:xfrm>
        </p:grpSpPr>
        <p:sp>
          <p:nvSpPr>
            <p:cNvPr id="109"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10"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11" name="image1.png" descr="image1.png"/>
            <p:cNvPicPr>
              <a:picLocks noChangeAspect="1"/>
            </p:cNvPicPr>
            <p:nvPr/>
          </p:nvPicPr>
          <p:blipFill>
            <a:blip r:embed="rId3">
              <a:extLst/>
            </a:blip>
            <a:stretch>
              <a:fillRect/>
            </a:stretch>
          </p:blipFill>
          <p:spPr>
            <a:xfrm>
              <a:off x="-2" y="-1"/>
              <a:ext cx="704329" cy="613872"/>
            </a:xfrm>
            <a:prstGeom prst="rect">
              <a:avLst/>
            </a:prstGeom>
            <a:ln w="12700" cap="flat">
              <a:noFill/>
              <a:miter lim="400000"/>
            </a:ln>
            <a:effectLst/>
          </p:spPr>
        </p:pic>
        <p:sp>
          <p:nvSpPr>
            <p:cNvPr id="112"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14" name="in the seventh month of gestation, the fetus normally turns into the head-down vertex position…"/>
          <p:cNvSpPr txBox="1"/>
          <p:nvPr/>
        </p:nvSpPr>
        <p:spPr>
          <a:xfrm>
            <a:off x="304800" y="1143000"/>
            <a:ext cx="8610600" cy="55626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600"/>
              </a:spcBef>
              <a:buSzPct val="100000"/>
              <a:buChar char="•"/>
              <a:defRPr sz="2400">
                <a:latin typeface="Times New Roman"/>
                <a:ea typeface="Times New Roman"/>
                <a:cs typeface="Times New Roman"/>
                <a:sym typeface="Times New Roman"/>
              </a:defRPr>
            </a:pPr>
            <a:r>
              <a:t>in the seventh month of gestation, the fetus normally turns into the </a:t>
            </a:r>
            <a:r>
              <a:rPr b="1"/>
              <a:t>head-down vertex position</a:t>
            </a:r>
            <a:endParaRPr b="1"/>
          </a:p>
          <a:p>
            <a:pPr lvl="1" marL="742950" indent="-285750">
              <a:buSzPct val="100000"/>
              <a:buChar char="–"/>
              <a:defRPr>
                <a:latin typeface="Times New Roman"/>
                <a:ea typeface="Times New Roman"/>
                <a:cs typeface="Times New Roman"/>
                <a:sym typeface="Times New Roman"/>
              </a:defRPr>
            </a:pPr>
            <a:r>
              <a:t>acting as a wedge that widens the mother’s cervix, vagina, and vulva during birth</a:t>
            </a:r>
          </a:p>
          <a:p>
            <a:pPr>
              <a:defRPr sz="2400">
                <a:latin typeface="Times New Roman"/>
                <a:ea typeface="Times New Roman"/>
                <a:cs typeface="Times New Roman"/>
                <a:sym typeface="Times New Roman"/>
              </a:defRPr>
            </a:pPr>
          </a:p>
          <a:p>
            <a:pPr marL="342900" indent="-342900">
              <a:spcBef>
                <a:spcPts val="600"/>
              </a:spcBef>
              <a:buSzPct val="100000"/>
              <a:buChar char="•"/>
              <a:defRPr sz="2400">
                <a:latin typeface="Times New Roman"/>
                <a:ea typeface="Times New Roman"/>
                <a:cs typeface="Times New Roman"/>
                <a:sym typeface="Times New Roman"/>
              </a:defRPr>
            </a:pPr>
            <a:r>
              <a:t>fetus is a passive player in its own birth</a:t>
            </a:r>
          </a:p>
          <a:p>
            <a:pPr lvl="1" marL="742950" indent="-285750">
              <a:buSzPct val="100000"/>
              <a:buChar char="–"/>
              <a:defRPr sz="2400">
                <a:latin typeface="Times New Roman"/>
                <a:ea typeface="Times New Roman"/>
                <a:cs typeface="Times New Roman"/>
                <a:sym typeface="Times New Roman"/>
              </a:defRPr>
            </a:pPr>
            <a:r>
              <a:t>expulsion achieved by contractions of mother’s uterine and abdominal muscles</a:t>
            </a:r>
          </a:p>
          <a:p>
            <a:pPr lvl="1" marL="742950" indent="-285750">
              <a:buSzPct val="100000"/>
              <a:buChar char="–"/>
              <a:defRPr sz="2400">
                <a:latin typeface="Times New Roman"/>
                <a:ea typeface="Times New Roman"/>
                <a:cs typeface="Times New Roman"/>
                <a:sym typeface="Times New Roman"/>
              </a:defRPr>
            </a:pPr>
            <a:r>
              <a:t>fetus may play a role chemically by stimulating labor contractions</a:t>
            </a:r>
          </a:p>
          <a:p>
            <a:pPr lvl="1" marL="742950" indent="-285750">
              <a:buSzPct val="100000"/>
              <a:buChar char="–"/>
              <a:defRPr sz="2400">
                <a:latin typeface="Times New Roman"/>
                <a:ea typeface="Times New Roman"/>
                <a:cs typeface="Times New Roman"/>
                <a:sym typeface="Times New Roman"/>
              </a:defRPr>
            </a:pPr>
            <a:r>
              <a:t>sending chemical messages that signify when it is developed enough to be born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lide Number"/>
          <p:cNvSpPr txBox="1"/>
          <p:nvPr>
            <p:ph type="sldNum" sz="quarter" idx="4294967295"/>
          </p:nvPr>
        </p:nvSpPr>
        <p:spPr>
          <a:xfrm>
            <a:off x="8940975" y="6324600"/>
            <a:ext cx="245400"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119" name="Uterine Contractility"/>
          <p:cNvSpPr txBox="1"/>
          <p:nvPr>
            <p:ph type="title" idx="4294967295"/>
          </p:nvPr>
        </p:nvSpPr>
        <p:spPr>
          <a:xfrm>
            <a:off x="-1879602" y="12698"/>
            <a:ext cx="9144004" cy="1143004"/>
          </a:xfrm>
          <a:prstGeom prst="rect">
            <a:avLst/>
          </a:prstGeom>
        </p:spPr>
        <p:txBody>
          <a:bodyPr lIns="45718" tIns="45718" rIns="45718" bIns="45718" anchor="ctr"/>
          <a:lstStyle>
            <a:lvl1pPr algn="ctr" defTabSz="914400">
              <a:defRPr b="1"/>
            </a:lvl1pPr>
          </a:lstStyle>
          <a:p>
            <a:pPr/>
            <a:r>
              <a:t>Uterine Contractility</a:t>
            </a:r>
          </a:p>
        </p:txBody>
      </p:sp>
      <p:sp>
        <p:nvSpPr>
          <p:cNvPr id="120" name="Braxton Hicks contractions – relatively weak contractions of the uterus over the course of gestation…"/>
          <p:cNvSpPr txBox="1"/>
          <p:nvPr>
            <p:ph type="body" idx="4294967295"/>
          </p:nvPr>
        </p:nvSpPr>
        <p:spPr>
          <a:xfrm>
            <a:off x="472628" y="952879"/>
            <a:ext cx="8314890" cy="5410201"/>
          </a:xfrm>
          <a:prstGeom prst="rect">
            <a:avLst/>
          </a:prstGeom>
        </p:spPr>
        <p:txBody>
          <a:bodyPr lIns="45718" tIns="45718" rIns="45718" bIns="45718"/>
          <a:lstStyle/>
          <a:p>
            <a:pPr marL="342900" indent="-342900" defTabSz="914400">
              <a:lnSpc>
                <a:spcPct val="90000"/>
              </a:lnSpc>
              <a:spcBef>
                <a:spcPts val="400"/>
              </a:spcBef>
              <a:buChar char="•"/>
              <a:defRPr>
                <a:solidFill>
                  <a:srgbClr val="000000"/>
                </a:solidFill>
                <a:latin typeface="Times New Roman"/>
                <a:ea typeface="Times New Roman"/>
                <a:cs typeface="Times New Roman"/>
                <a:sym typeface="Times New Roman"/>
              </a:defRPr>
            </a:pPr>
            <a:r>
              <a:rPr b="1"/>
              <a:t>Braxton Hicks contractions</a:t>
            </a:r>
            <a:r>
              <a:t> – relatively weak contractions of the uterus over the course of gestation</a:t>
            </a:r>
            <a:endParaRPr sz="2800"/>
          </a:p>
          <a:p>
            <a:pPr marL="342900" indent="-342900" defTabSz="914400">
              <a:lnSpc>
                <a:spcPct val="90000"/>
              </a:lnSpc>
              <a:spcBef>
                <a:spcPts val="400"/>
              </a:spcBef>
              <a:buChar char="•"/>
              <a:defRPr b="1">
                <a:solidFill>
                  <a:srgbClr val="000000"/>
                </a:solidFill>
                <a:latin typeface="Times New Roman"/>
                <a:ea typeface="Times New Roman"/>
                <a:cs typeface="Times New Roman"/>
                <a:sym typeface="Times New Roman"/>
              </a:defRPr>
            </a:pPr>
            <a:r>
              <a:t>labor contractions </a:t>
            </a:r>
          </a:p>
          <a:p>
            <a:pPr marL="342900" indent="-342900" defTabSz="914400">
              <a:lnSpc>
                <a:spcPct val="90000"/>
              </a:lnSpc>
              <a:spcBef>
                <a:spcPts val="400"/>
              </a:spcBef>
              <a:buChar char="•"/>
              <a:defRPr b="1">
                <a:solidFill>
                  <a:srgbClr val="000000"/>
                </a:solidFill>
                <a:latin typeface="Times New Roman"/>
                <a:ea typeface="Times New Roman"/>
                <a:cs typeface="Times New Roman"/>
                <a:sym typeface="Times New Roman"/>
              </a:defRPr>
            </a:pPr>
            <a:r>
              <a:rPr b="0"/>
              <a:t>mark the onset of parturition, the process of giving birth.</a:t>
            </a:r>
            <a:endParaRPr b="0"/>
          </a:p>
          <a:p>
            <a:pPr marL="342900" indent="-342900" defTabSz="914400">
              <a:lnSpc>
                <a:spcPct val="90000"/>
              </a:lnSpc>
              <a:spcBef>
                <a:spcPts val="400"/>
              </a:spcBef>
              <a:buChar char="•"/>
              <a:defRPr b="1">
                <a:solidFill>
                  <a:srgbClr val="000000"/>
                </a:solidFill>
                <a:latin typeface="Times New Roman"/>
                <a:ea typeface="Times New Roman"/>
                <a:cs typeface="Times New Roman"/>
                <a:sym typeface="Times New Roman"/>
              </a:defRPr>
            </a:pPr>
            <a:r>
              <a:rPr b="0"/>
              <a:t>begin about 30 minutes apart and eventually occur every 1 to 3 minutes</a:t>
            </a:r>
            <a:endParaRPr b="0" sz="2800"/>
          </a:p>
          <a:p>
            <a:pPr marL="342900" indent="-342900" defTabSz="914400">
              <a:lnSpc>
                <a:spcPct val="90000"/>
              </a:lnSpc>
              <a:spcBef>
                <a:spcPts val="400"/>
              </a:spcBef>
              <a:buChar char="•"/>
              <a:defRPr b="1">
                <a:solidFill>
                  <a:srgbClr val="000000"/>
                </a:solidFill>
                <a:latin typeface="Times New Roman"/>
                <a:ea typeface="Times New Roman"/>
                <a:cs typeface="Times New Roman"/>
                <a:sym typeface="Times New Roman"/>
              </a:defRPr>
            </a:pPr>
            <a:endParaRPr b="0" sz="2800"/>
          </a:p>
          <a:p>
            <a:pPr lvl="1" marL="742950" indent="-285750" defTabSz="914400">
              <a:lnSpc>
                <a:spcPct val="90000"/>
              </a:lnSpc>
              <a:buChar char="–"/>
              <a:defRPr sz="1800">
                <a:solidFill>
                  <a:srgbClr val="000000"/>
                </a:solidFill>
                <a:latin typeface="Times New Roman"/>
                <a:ea typeface="Times New Roman"/>
                <a:cs typeface="Times New Roman"/>
                <a:sym typeface="Times New Roman"/>
              </a:defRPr>
            </a:pPr>
            <a:r>
              <a:rPr b="1"/>
              <a:t>progesterone </a:t>
            </a:r>
            <a:r>
              <a:t>inhibits uterine contractions, but declines after 6 months</a:t>
            </a:r>
          </a:p>
          <a:p>
            <a:pPr lvl="1" marL="742950" indent="-285750" defTabSz="914400">
              <a:lnSpc>
                <a:spcPct val="90000"/>
              </a:lnSpc>
              <a:buChar char="–"/>
              <a:defRPr sz="1800">
                <a:solidFill>
                  <a:srgbClr val="000000"/>
                </a:solidFill>
                <a:latin typeface="Times New Roman"/>
                <a:ea typeface="Times New Roman"/>
                <a:cs typeface="Times New Roman"/>
                <a:sym typeface="Times New Roman"/>
              </a:defRPr>
            </a:pPr>
            <a:r>
              <a:rPr b="1"/>
              <a:t>estradiol</a:t>
            </a:r>
            <a:r>
              <a:t> stimulates uterine contractions, and continues to rise</a:t>
            </a:r>
          </a:p>
          <a:p>
            <a:pPr lvl="1" marL="742950" indent="-285750" defTabSz="914400">
              <a:lnSpc>
                <a:spcPct val="90000"/>
              </a:lnSpc>
              <a:buChar char="–"/>
              <a:defRPr sz="1800">
                <a:solidFill>
                  <a:srgbClr val="000000"/>
                </a:solidFill>
                <a:latin typeface="Times New Roman"/>
                <a:ea typeface="Times New Roman"/>
                <a:cs typeface="Times New Roman"/>
                <a:sym typeface="Times New Roman"/>
              </a:defRPr>
            </a:pPr>
            <a:r>
              <a:rPr b="1"/>
              <a:t>oxytocin</a:t>
            </a:r>
            <a:r>
              <a:t> promotes labor by directly stimulates muscles of myometrium</a:t>
            </a:r>
            <a:r>
              <a:rPr sz="2000"/>
              <a:t> </a:t>
            </a:r>
            <a:r>
              <a:t>and stimulates fetal membranes to produce prostaglandins, which are synergists of oxytocin in producing labor contractions</a:t>
            </a:r>
          </a:p>
          <a:p>
            <a:pPr lvl="1" marL="742950" indent="-285750" defTabSz="914400">
              <a:lnSpc>
                <a:spcPct val="90000"/>
              </a:lnSpc>
              <a:buChar char="–"/>
              <a:defRPr sz="1800">
                <a:solidFill>
                  <a:srgbClr val="000000"/>
                </a:solidFill>
                <a:latin typeface="Times New Roman"/>
                <a:ea typeface="Times New Roman"/>
                <a:cs typeface="Times New Roman"/>
                <a:sym typeface="Times New Roman"/>
              </a:defRPr>
            </a:pPr>
            <a:r>
              <a:t>conceptus may produce chemical stimuli promoting its own birth </a:t>
            </a:r>
          </a:p>
          <a:p>
            <a:pPr lvl="1" marL="742950" indent="-285750" defTabSz="914400">
              <a:lnSpc>
                <a:spcPct val="90000"/>
              </a:lnSpc>
              <a:buChar char="–"/>
              <a:defRPr sz="1800">
                <a:solidFill>
                  <a:srgbClr val="000000"/>
                </a:solidFill>
                <a:latin typeface="Times New Roman"/>
                <a:ea typeface="Times New Roman"/>
                <a:cs typeface="Times New Roman"/>
                <a:sym typeface="Times New Roman"/>
              </a:defRPr>
            </a:pPr>
            <a:r>
              <a:t>uterine stretching</a:t>
            </a:r>
          </a:p>
        </p:txBody>
      </p:sp>
      <p:grpSp>
        <p:nvGrpSpPr>
          <p:cNvPr id="125" name="Group"/>
          <p:cNvGrpSpPr/>
          <p:nvPr/>
        </p:nvGrpSpPr>
        <p:grpSpPr>
          <a:xfrm>
            <a:off x="-74260" y="6205462"/>
            <a:ext cx="12248972" cy="755703"/>
            <a:chOff x="-1" y="0"/>
            <a:chExt cx="12248971" cy="755702"/>
          </a:xfrm>
        </p:grpSpPr>
        <p:sp>
          <p:nvSpPr>
            <p:cNvPr id="121"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22"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23"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24"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lide Number"/>
          <p:cNvSpPr txBox="1"/>
          <p:nvPr>
            <p:ph type="sldNum" sz="quarter" idx="4294967295"/>
          </p:nvPr>
        </p:nvSpPr>
        <p:spPr>
          <a:xfrm>
            <a:off x="8940975" y="6324600"/>
            <a:ext cx="386663" cy="381000"/>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l" defTabSz="914400">
              <a:defRPr sz="2000">
                <a:solidFill>
                  <a:srgbClr val="000000"/>
                </a:solidFill>
              </a:defRPr>
            </a:lvl1pPr>
          </a:lstStyle>
          <a:p>
            <a:pPr/>
            <a:fld id="{86CB4B4D-7CA3-9044-876B-883B54F8677D}" type="slidenum"/>
          </a:p>
        </p:txBody>
      </p:sp>
      <p:sp>
        <p:nvSpPr>
          <p:cNvPr id="128" name="Positive feedback theory of labor"/>
          <p:cNvSpPr txBox="1"/>
          <p:nvPr>
            <p:ph type="title" idx="4294967295"/>
          </p:nvPr>
        </p:nvSpPr>
        <p:spPr>
          <a:xfrm>
            <a:off x="-393702" y="76198"/>
            <a:ext cx="9144004" cy="1143004"/>
          </a:xfrm>
          <a:prstGeom prst="rect">
            <a:avLst/>
          </a:prstGeom>
        </p:spPr>
        <p:txBody>
          <a:bodyPr lIns="45718" tIns="45718" rIns="45718" bIns="45718" anchor="ctr"/>
          <a:lstStyle>
            <a:lvl1pPr algn="ctr" defTabSz="914400">
              <a:defRPr b="1"/>
            </a:lvl1pPr>
          </a:lstStyle>
          <a:p>
            <a:pPr/>
            <a:r>
              <a:t>Positive feedback theory of labor</a:t>
            </a:r>
            <a:endParaRPr sz="2800"/>
          </a:p>
        </p:txBody>
      </p:sp>
      <p:grpSp>
        <p:nvGrpSpPr>
          <p:cNvPr id="133" name="Group"/>
          <p:cNvGrpSpPr/>
          <p:nvPr/>
        </p:nvGrpSpPr>
        <p:grpSpPr>
          <a:xfrm>
            <a:off x="-74260" y="6205462"/>
            <a:ext cx="12248972" cy="755703"/>
            <a:chOff x="-1" y="0"/>
            <a:chExt cx="12248971" cy="755702"/>
          </a:xfrm>
        </p:grpSpPr>
        <p:sp>
          <p:nvSpPr>
            <p:cNvPr id="129" name="Rectangle"/>
            <p:cNvSpPr/>
            <p:nvPr/>
          </p:nvSpPr>
          <p:spPr>
            <a:xfrm>
              <a:off x="2797115" y="18572"/>
              <a:ext cx="9451856"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30" name="Rectangle"/>
            <p:cNvSpPr/>
            <p:nvPr/>
          </p:nvSpPr>
          <p:spPr>
            <a:xfrm>
              <a:off x="58513" y="16861"/>
              <a:ext cx="2922820" cy="738841"/>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31" name="image1.png" descr="image1.png"/>
            <p:cNvPicPr>
              <a:picLocks noChangeAspect="1"/>
            </p:cNvPicPr>
            <p:nvPr/>
          </p:nvPicPr>
          <p:blipFill>
            <a:blip r:embed="rId2">
              <a:extLst/>
            </a:blip>
            <a:stretch>
              <a:fillRect/>
            </a:stretch>
          </p:blipFill>
          <p:spPr>
            <a:xfrm>
              <a:off x="-2" y="-1"/>
              <a:ext cx="704329" cy="613872"/>
            </a:xfrm>
            <a:prstGeom prst="rect">
              <a:avLst/>
            </a:prstGeom>
            <a:ln w="12700" cap="flat">
              <a:noFill/>
              <a:miter lim="400000"/>
            </a:ln>
            <a:effectLst/>
          </p:spPr>
        </p:pic>
        <p:sp>
          <p:nvSpPr>
            <p:cNvPr id="132" name="Al-Farabi Kazakh National University…"/>
            <p:cNvSpPr txBox="1"/>
            <p:nvPr/>
          </p:nvSpPr>
          <p:spPr>
            <a:xfrm>
              <a:off x="696109" y="153868"/>
              <a:ext cx="2223691"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134" name="sal78259_01_12.jpeg" descr="sal78259_01_12.jpeg"/>
          <p:cNvPicPr>
            <a:picLocks noChangeAspect="1"/>
          </p:cNvPicPr>
          <p:nvPr/>
        </p:nvPicPr>
        <p:blipFill>
          <a:blip r:embed="rId3">
            <a:extLst/>
          </a:blip>
          <a:stretch>
            <a:fillRect/>
          </a:stretch>
        </p:blipFill>
        <p:spPr>
          <a:xfrm>
            <a:off x="1328663" y="930844"/>
            <a:ext cx="6742187" cy="4996312"/>
          </a:xfrm>
          <a:prstGeom prst="rect">
            <a:avLst/>
          </a:prstGeom>
          <a:ln w="12700">
            <a:miter lim="400000"/>
          </a:ln>
        </p:spPr>
      </p:pic>
      <p:sp>
        <p:nvSpPr>
          <p:cNvPr id="135" name="Figure from: Saladin, Anatomy &amp; Physiology, McGraw Hill, 2018"/>
          <p:cNvSpPr txBox="1"/>
          <p:nvPr/>
        </p:nvSpPr>
        <p:spPr>
          <a:xfrm>
            <a:off x="2905468" y="5796154"/>
            <a:ext cx="3333063"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900">
                <a:solidFill>
                  <a:srgbClr val="444444"/>
                </a:solidFill>
                <a:latin typeface="Helvetica"/>
                <a:ea typeface="Helvetica"/>
                <a:cs typeface="Helvetica"/>
                <a:sym typeface="Helvetica"/>
              </a:defRPr>
            </a:lvl1pPr>
          </a:lstStyle>
          <a:p>
            <a:pPr/>
            <a:r>
              <a:t>Figure from: Saladin, Anatomy &amp; Physiology, McGraw Hill, 2018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